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99"/>
  </p:notesMasterIdLst>
  <p:sldIdLst>
    <p:sldId id="256" r:id="rId2"/>
    <p:sldId id="307" r:id="rId3"/>
    <p:sldId id="320" r:id="rId4"/>
    <p:sldId id="396" r:id="rId5"/>
    <p:sldId id="397" r:id="rId6"/>
    <p:sldId id="322" r:id="rId7"/>
    <p:sldId id="395" r:id="rId8"/>
    <p:sldId id="325" r:id="rId9"/>
    <p:sldId id="326" r:id="rId10"/>
    <p:sldId id="328" r:id="rId11"/>
    <p:sldId id="329" r:id="rId12"/>
    <p:sldId id="330" r:id="rId13"/>
    <p:sldId id="399" r:id="rId14"/>
    <p:sldId id="331" r:id="rId15"/>
    <p:sldId id="337" r:id="rId16"/>
    <p:sldId id="338" r:id="rId17"/>
    <p:sldId id="398" r:id="rId18"/>
    <p:sldId id="340" r:id="rId19"/>
    <p:sldId id="400" r:id="rId20"/>
    <p:sldId id="401" r:id="rId21"/>
    <p:sldId id="402" r:id="rId22"/>
    <p:sldId id="403" r:id="rId23"/>
    <p:sldId id="404" r:id="rId24"/>
    <p:sldId id="405" r:id="rId25"/>
    <p:sldId id="406" r:id="rId26"/>
    <p:sldId id="407" r:id="rId27"/>
    <p:sldId id="342" r:id="rId28"/>
    <p:sldId id="458" r:id="rId29"/>
    <p:sldId id="343" r:id="rId30"/>
    <p:sldId id="344" r:id="rId31"/>
    <p:sldId id="408" r:id="rId32"/>
    <p:sldId id="409" r:id="rId33"/>
    <p:sldId id="410" r:id="rId34"/>
    <p:sldId id="319" r:id="rId35"/>
    <p:sldId id="348" r:id="rId36"/>
    <p:sldId id="350" r:id="rId37"/>
    <p:sldId id="352" r:id="rId38"/>
    <p:sldId id="412" r:id="rId39"/>
    <p:sldId id="413" r:id="rId40"/>
    <p:sldId id="355" r:id="rId41"/>
    <p:sldId id="356" r:id="rId42"/>
    <p:sldId id="357" r:id="rId43"/>
    <p:sldId id="359" r:id="rId44"/>
    <p:sldId id="358" r:id="rId45"/>
    <p:sldId id="360" r:id="rId46"/>
    <p:sldId id="362" r:id="rId47"/>
    <p:sldId id="364" r:id="rId48"/>
    <p:sldId id="365" r:id="rId49"/>
    <p:sldId id="366" r:id="rId50"/>
    <p:sldId id="367" r:id="rId51"/>
    <p:sldId id="368" r:id="rId52"/>
    <p:sldId id="369" r:id="rId53"/>
    <p:sldId id="414" r:id="rId54"/>
    <p:sldId id="457" r:id="rId55"/>
    <p:sldId id="370" r:id="rId56"/>
    <p:sldId id="372" r:id="rId57"/>
    <p:sldId id="380" r:id="rId58"/>
    <p:sldId id="416" r:id="rId59"/>
    <p:sldId id="417" r:id="rId60"/>
    <p:sldId id="418" r:id="rId61"/>
    <p:sldId id="419" r:id="rId62"/>
    <p:sldId id="381" r:id="rId63"/>
    <p:sldId id="420" r:id="rId64"/>
    <p:sldId id="453" r:id="rId65"/>
    <p:sldId id="454" r:id="rId66"/>
    <p:sldId id="455" r:id="rId67"/>
    <p:sldId id="456" r:id="rId68"/>
    <p:sldId id="425" r:id="rId69"/>
    <p:sldId id="426" r:id="rId70"/>
    <p:sldId id="427" r:id="rId71"/>
    <p:sldId id="431" r:id="rId72"/>
    <p:sldId id="428" r:id="rId73"/>
    <p:sldId id="429" r:id="rId74"/>
    <p:sldId id="430" r:id="rId75"/>
    <p:sldId id="385" r:id="rId76"/>
    <p:sldId id="434" r:id="rId77"/>
    <p:sldId id="435" r:id="rId78"/>
    <p:sldId id="436" r:id="rId79"/>
    <p:sldId id="440" r:id="rId80"/>
    <p:sldId id="386" r:id="rId81"/>
    <p:sldId id="387" r:id="rId82"/>
    <p:sldId id="373" r:id="rId83"/>
    <p:sldId id="388" r:id="rId84"/>
    <p:sldId id="390" r:id="rId85"/>
    <p:sldId id="391" r:id="rId86"/>
    <p:sldId id="442" r:id="rId87"/>
    <p:sldId id="443" r:id="rId88"/>
    <p:sldId id="444" r:id="rId89"/>
    <p:sldId id="445" r:id="rId90"/>
    <p:sldId id="392" r:id="rId91"/>
    <p:sldId id="446" r:id="rId92"/>
    <p:sldId id="447" r:id="rId93"/>
    <p:sldId id="448" r:id="rId94"/>
    <p:sldId id="449" r:id="rId95"/>
    <p:sldId id="450" r:id="rId96"/>
    <p:sldId id="451" r:id="rId97"/>
    <p:sldId id="452"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J5N4GjzuGouurF8YX0DEA==" hashData="im2Kmx1hP3wKOwLLzQilrzGBOxcnmdpiXA+bYJ4W/p+aw3lhyZr2PNcPESHw+OfSk9g+VqvjFWUQQrnmG+oMu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593"/>
  </p:normalViewPr>
  <p:slideViewPr>
    <p:cSldViewPr snapToGrid="0">
      <p:cViewPr varScale="1">
        <p:scale>
          <a:sx n="149" d="100"/>
          <a:sy n="149" d="100"/>
        </p:scale>
        <p:origin x="1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15/3/25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E5A5B-80DA-4C54-DC28-DAF3D33DC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EDC3-DD99-919D-14AA-4D94FD628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A9375-B5DA-F45A-0313-4B09A59C0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47401F-D665-F5FC-B34B-034791C6D11C}"/>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5861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81726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23669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Racionalidad</a:t>
            </a:r>
            <a:r>
              <a:rPr lang="en-US" sz="1800" dirty="0">
                <a:effectLst/>
                <a:latin typeface="Times"/>
              </a:rPr>
              <a:t> != </a:t>
            </a:r>
            <a:r>
              <a:rPr lang="en-US" sz="1800" b="1" dirty="0" err="1">
                <a:effectLst/>
                <a:latin typeface="Times"/>
              </a:rPr>
              <a:t>omnisciencia</a:t>
            </a:r>
            <a:r>
              <a:rPr lang="en-US" sz="1800" b="1" dirty="0">
                <a:effectLst/>
                <a:latin typeface="Times"/>
              </a:rPr>
              <a:t>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Considerando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siguiente</a:t>
            </a:r>
            <a:r>
              <a:rPr lang="en-US" sz="1800" dirty="0">
                <a:effectLst/>
                <a:latin typeface="Times"/>
              </a:rPr>
              <a:t> </a:t>
            </a:r>
            <a:r>
              <a:rPr lang="en-US" sz="1800" dirty="0" err="1">
                <a:effectLst/>
                <a:latin typeface="Times"/>
              </a:rPr>
              <a:t>ejemplo</a:t>
            </a:r>
            <a:r>
              <a:rPr lang="en-US" sz="1800" dirty="0">
                <a:effectLst/>
                <a:latin typeface="Times"/>
              </a:rPr>
              <a:t>: </a:t>
            </a:r>
            <a:r>
              <a:rPr lang="en-US" sz="1800" dirty="0" err="1">
                <a:effectLst/>
                <a:latin typeface="Times"/>
              </a:rPr>
              <a:t>estoy</a:t>
            </a:r>
            <a:r>
              <a:rPr lang="en-US" sz="1800" dirty="0">
                <a:effectLst/>
                <a:latin typeface="Times"/>
              </a:rPr>
              <a:t> </a:t>
            </a:r>
            <a:r>
              <a:rPr lang="en-US" sz="1800" dirty="0" err="1">
                <a:effectLst/>
                <a:latin typeface="Times"/>
              </a:rPr>
              <a:t>paseando</a:t>
            </a:r>
            <a:r>
              <a:rPr lang="en-US" sz="1800" dirty="0">
                <a:effectLst/>
                <a:latin typeface="Times"/>
              </a:rPr>
              <a:t> y </a:t>
            </a:r>
            <a:r>
              <a:rPr lang="en-US" sz="1800" dirty="0" err="1">
                <a:effectLst/>
                <a:latin typeface="Times"/>
              </a:rPr>
              <a:t>veo</a:t>
            </a:r>
            <a:r>
              <a:rPr lang="en-US" sz="1800" dirty="0">
                <a:effectLst/>
                <a:latin typeface="Times"/>
              </a:rPr>
              <a:t> un amigo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No hay </a:t>
            </a:r>
            <a:r>
              <a:rPr lang="en-US" sz="1800" dirty="0" err="1">
                <a:effectLst/>
                <a:latin typeface="Times"/>
              </a:rPr>
              <a:t>tráfico</a:t>
            </a:r>
            <a:r>
              <a:rPr lang="en-US" sz="1800" dirty="0">
                <a:effectLst/>
                <a:latin typeface="Times"/>
              </a:rPr>
              <a:t> </a:t>
            </a:r>
            <a:r>
              <a:rPr lang="en-US" sz="1800" dirty="0" err="1">
                <a:effectLst/>
                <a:latin typeface="Times"/>
              </a:rPr>
              <a:t>alrededor</a:t>
            </a:r>
            <a:r>
              <a:rPr lang="en-US" sz="1800" dirty="0">
                <a:effectLst/>
                <a:latin typeface="Times"/>
              </a:rPr>
              <a:t> y no </a:t>
            </a:r>
            <a:r>
              <a:rPr lang="en-US" sz="1800" dirty="0" err="1">
                <a:effectLst/>
                <a:latin typeface="Times"/>
              </a:rPr>
              <a:t>tengo</a:t>
            </a:r>
            <a:r>
              <a:rPr lang="en-US" sz="1800" dirty="0">
                <a:effectLst/>
                <a:latin typeface="Times"/>
              </a:rPr>
              <a:t> </a:t>
            </a:r>
            <a:r>
              <a:rPr lang="en-US" sz="1800" dirty="0" err="1">
                <a:effectLst/>
                <a:latin typeface="Times"/>
              </a:rPr>
              <a:t>ningún</a:t>
            </a:r>
            <a:r>
              <a:rPr lang="en-US" sz="1800" dirty="0">
                <a:effectLst/>
                <a:latin typeface="Times"/>
              </a:rPr>
              <a:t> </a:t>
            </a:r>
            <a:r>
              <a:rPr lang="en-US" sz="1800" dirty="0" err="1">
                <a:effectLst/>
                <a:latin typeface="Times"/>
              </a:rPr>
              <a:t>compromiso</a:t>
            </a:r>
            <a:r>
              <a:rPr lang="en-US" sz="1800" dirty="0">
                <a:effectLst/>
                <a:latin typeface="Times"/>
              </a:rPr>
              <a:t>, </a:t>
            </a:r>
            <a:r>
              <a:rPr lang="en-US" sz="1800" dirty="0" err="1">
                <a:effectLst/>
                <a:latin typeface="Times"/>
              </a:rPr>
              <a:t>entonces</a:t>
            </a:r>
            <a:r>
              <a:rPr lang="en-US" sz="1800" dirty="0">
                <a:effectLst/>
                <a:latin typeface="Times"/>
              </a:rPr>
              <a:t>, </a:t>
            </a:r>
            <a:r>
              <a:rPr lang="en-US" sz="1800" dirty="0" err="1">
                <a:effectLst/>
                <a:latin typeface="Times"/>
              </a:rPr>
              <a:t>actuando</a:t>
            </a:r>
            <a:r>
              <a:rPr lang="en-US" sz="1800" dirty="0">
                <a:effectLst/>
                <a:latin typeface="Times"/>
              </a:rPr>
              <a:t> </a:t>
            </a:r>
            <a:r>
              <a:rPr lang="en-US" sz="1800" dirty="0" err="1">
                <a:effectLst/>
                <a:latin typeface="Times"/>
              </a:rPr>
              <a:t>racionalmente</a:t>
            </a:r>
            <a:r>
              <a:rPr lang="en-US" sz="1800" dirty="0">
                <a:effectLst/>
                <a:latin typeface="Times"/>
              </a:rPr>
              <a:t>, </a:t>
            </a:r>
            <a:r>
              <a:rPr lang="en-US" sz="1800" dirty="0" err="1">
                <a:effectLst/>
                <a:latin typeface="Times"/>
              </a:rPr>
              <a:t>comenzaría</a:t>
            </a:r>
            <a:r>
              <a:rPr lang="en-US" sz="1800" dirty="0">
                <a:effectLst/>
                <a:latin typeface="Times"/>
              </a:rPr>
              <a:t> a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Al </a:t>
            </a:r>
            <a:r>
              <a:rPr lang="en-US" sz="1800" dirty="0" err="1">
                <a:effectLst/>
                <a:latin typeface="Times"/>
              </a:rPr>
              <a:t>mismo</a:t>
            </a:r>
            <a:r>
              <a:rPr lang="en-US" sz="1800" dirty="0">
                <a:effectLst/>
                <a:latin typeface="Times"/>
              </a:rPr>
              <a:t> </a:t>
            </a:r>
            <a:r>
              <a:rPr lang="en-US" sz="1800" dirty="0" err="1">
                <a:effectLst/>
                <a:latin typeface="Times"/>
              </a:rPr>
              <a:t>tiempo</a:t>
            </a:r>
            <a:r>
              <a:rPr lang="en-US" sz="1800" dirty="0">
                <a:effectLst/>
                <a:latin typeface="Times"/>
              </a:rPr>
              <a:t>, a 33.000 pies de </a:t>
            </a:r>
            <a:r>
              <a:rPr lang="en-US" sz="1800" dirty="0" err="1">
                <a:effectLst/>
                <a:latin typeface="Times"/>
              </a:rPr>
              <a:t>altura</a:t>
            </a:r>
            <a:r>
              <a:rPr lang="en-US" sz="1800" dirty="0">
                <a:effectLst/>
                <a:latin typeface="Times"/>
              </a:rPr>
              <a:t>, se </a:t>
            </a:r>
            <a:r>
              <a:rPr lang="en-US" sz="1800" dirty="0" err="1">
                <a:effectLst/>
                <a:latin typeface="Times"/>
              </a:rPr>
              <a:t>desprende</a:t>
            </a:r>
            <a:r>
              <a:rPr lang="en-US" sz="1800" dirty="0">
                <a:effectLst/>
                <a:latin typeface="Times"/>
              </a:rPr>
              <a:t> la </a:t>
            </a:r>
            <a:r>
              <a:rPr lang="en-US" sz="1800" dirty="0" err="1">
                <a:effectLst/>
                <a:latin typeface="Times"/>
              </a:rPr>
              <a:t>puerta</a:t>
            </a:r>
            <a:r>
              <a:rPr lang="en-US" sz="1800" dirty="0">
                <a:effectLst/>
                <a:latin typeface="Times"/>
              </a:rPr>
              <a:t> de un </a:t>
            </a:r>
            <a:r>
              <a:rPr lang="en-US" sz="1800" dirty="0" err="1">
                <a:effectLst/>
                <a:latin typeface="Times"/>
              </a:rPr>
              <a:t>avión</a:t>
            </a:r>
            <a:r>
              <a:rPr lang="en-US" sz="1800" dirty="0">
                <a:effectLst/>
                <a:latin typeface="Times"/>
              </a:rPr>
              <a:t>, y antes de que </a:t>
            </a:r>
            <a:r>
              <a:rPr lang="en-US" sz="1800" dirty="0" err="1">
                <a:effectLst/>
                <a:latin typeface="Times"/>
              </a:rPr>
              <a:t>termine</a:t>
            </a:r>
            <a:r>
              <a:rPr lang="en-US" sz="1800" dirty="0">
                <a:effectLst/>
                <a:latin typeface="Times"/>
              </a:rPr>
              <a:t> de </a:t>
            </a:r>
            <a:r>
              <a:rPr lang="en-US" sz="1800" dirty="0" err="1">
                <a:effectLst/>
                <a:latin typeface="Times"/>
              </a:rPr>
              <a:t>cruzar</a:t>
            </a:r>
            <a:r>
              <a:rPr lang="en-US" sz="1800" dirty="0">
                <a:effectLst/>
                <a:latin typeface="Times"/>
              </a:rPr>
              <a:t>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me </a:t>
            </a:r>
            <a:r>
              <a:rPr lang="en-US" sz="1800" dirty="0" err="1">
                <a:effectLst/>
                <a:latin typeface="Times"/>
              </a:rPr>
              <a:t>encuentro</a:t>
            </a:r>
            <a:r>
              <a:rPr lang="en-US" sz="1800" dirty="0">
                <a:effectLst/>
                <a:latin typeface="Times"/>
              </a:rPr>
              <a:t> </a:t>
            </a:r>
            <a:r>
              <a:rPr lang="en-US" sz="1800" dirty="0" err="1">
                <a:effectLst/>
                <a:latin typeface="Times"/>
              </a:rPr>
              <a:t>aplastado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irracional</a:t>
            </a:r>
            <a:r>
              <a:rPr lang="en-US" sz="1800" dirty="0">
                <a:effectLst/>
                <a:latin typeface="Times"/>
              </a:rPr>
              <a:t>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La </a:t>
            </a:r>
            <a:r>
              <a:rPr lang="en-US" sz="1800" dirty="0" err="1">
                <a:effectLst/>
                <a:latin typeface="Times"/>
              </a:rPr>
              <a:t>racionalidad</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rendimiento</a:t>
            </a:r>
            <a:r>
              <a:rPr lang="en-US" sz="1800" dirty="0">
                <a:effectLst/>
                <a:latin typeface="Times"/>
              </a:rPr>
              <a:t> </a:t>
            </a:r>
            <a:r>
              <a:rPr lang="en-US" sz="1800" dirty="0" err="1">
                <a:effectLst/>
                <a:latin typeface="Times"/>
              </a:rPr>
              <a:t>esperado</a:t>
            </a:r>
            <a:r>
              <a:rPr lang="en-US" sz="1800" dirty="0">
                <a:effectLst/>
                <a:latin typeface="Times"/>
              </a:rPr>
              <a:t>, </a:t>
            </a:r>
            <a:r>
              <a:rPr lang="en-US" sz="1800" dirty="0" err="1">
                <a:effectLst/>
                <a:latin typeface="Times"/>
              </a:rPr>
              <a:t>mientras</a:t>
            </a:r>
            <a:r>
              <a:rPr lang="en-US" sz="1800" dirty="0">
                <a:effectLst/>
                <a:latin typeface="Times"/>
              </a:rPr>
              <a:t> la </a:t>
            </a:r>
            <a:r>
              <a:rPr lang="en-US" sz="1800" dirty="0" err="1">
                <a:effectLst/>
                <a:latin typeface="Times"/>
              </a:rPr>
              <a:t>perfección</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resultado</a:t>
            </a:r>
            <a:r>
              <a:rPr lang="en-US" sz="1800" dirty="0">
                <a:effectLst/>
                <a:latin typeface="Times"/>
              </a:rPr>
              <a:t> real. La </a:t>
            </a:r>
            <a:r>
              <a:rPr lang="en-US" sz="1800" dirty="0" err="1">
                <a:effectLst/>
                <a:latin typeface="Times"/>
              </a:rPr>
              <a:t>definición</a:t>
            </a:r>
            <a:r>
              <a:rPr lang="en-US" sz="1800" dirty="0">
                <a:effectLst/>
                <a:latin typeface="Times"/>
              </a:rPr>
              <a:t> </a:t>
            </a:r>
            <a:r>
              <a:rPr lang="en-US" sz="1800" dirty="0" err="1">
                <a:effectLst/>
                <a:latin typeface="Times"/>
              </a:rPr>
              <a:t>propuesta</a:t>
            </a:r>
            <a:r>
              <a:rPr lang="en-US" sz="1800" dirty="0">
                <a:effectLst/>
                <a:latin typeface="Times"/>
              </a:rPr>
              <a:t> de </a:t>
            </a:r>
            <a:r>
              <a:rPr lang="en-US" sz="1800" dirty="0" err="1">
                <a:effectLst/>
                <a:latin typeface="Times"/>
              </a:rPr>
              <a:t>racionalidad</a:t>
            </a:r>
            <a:r>
              <a:rPr lang="en-US" sz="1800" dirty="0">
                <a:effectLst/>
                <a:latin typeface="Times"/>
              </a:rPr>
              <a:t> no </a:t>
            </a:r>
            <a:r>
              <a:rPr lang="en-US" sz="1800" dirty="0" err="1">
                <a:effectLst/>
                <a:latin typeface="Times"/>
              </a:rPr>
              <a:t>requiere</a:t>
            </a:r>
            <a:r>
              <a:rPr lang="en-US" sz="1800" dirty="0">
                <a:effectLst/>
                <a:latin typeface="Times"/>
              </a:rPr>
              <a:t> </a:t>
            </a:r>
            <a:r>
              <a:rPr lang="en-US" sz="1800" dirty="0" err="1">
                <a:effectLst/>
                <a:latin typeface="Times"/>
              </a:rPr>
              <a:t>omnisciencia</a:t>
            </a:r>
            <a:r>
              <a:rPr lang="en-US" sz="1800" dirty="0">
                <a:effectLst/>
                <a:latin typeface="Times"/>
              </a:rPr>
              <a:t>, </a:t>
            </a:r>
            <a:r>
              <a:rPr lang="en-US" sz="1800" dirty="0" err="1">
                <a:effectLst/>
                <a:latin typeface="Times"/>
              </a:rPr>
              <a:t>ya</a:t>
            </a:r>
            <a:r>
              <a:rPr lang="en-US" sz="1800" dirty="0">
                <a:effectLst/>
                <a:latin typeface="Times"/>
              </a:rPr>
              <a:t> que la </a:t>
            </a:r>
            <a:r>
              <a:rPr lang="en-US" sz="1800" dirty="0" err="1">
                <a:effectLst/>
                <a:latin typeface="Times"/>
              </a:rPr>
              <a:t>elección</a:t>
            </a:r>
            <a:r>
              <a:rPr lang="en-US" sz="1800" dirty="0">
                <a:effectLst/>
                <a:latin typeface="Times"/>
              </a:rPr>
              <a:t> </a:t>
            </a:r>
            <a:r>
              <a:rPr lang="en-US" sz="1800" dirty="0" err="1">
                <a:effectLst/>
                <a:latin typeface="Times"/>
              </a:rPr>
              <a:t>racional</a:t>
            </a:r>
            <a:r>
              <a:rPr lang="en-US" sz="1800" dirty="0">
                <a:effectLst/>
                <a:latin typeface="Times"/>
              </a:rPr>
              <a:t> </a:t>
            </a:r>
            <a:r>
              <a:rPr lang="en-US" sz="1800" dirty="0" err="1">
                <a:effectLst/>
                <a:latin typeface="Times"/>
              </a:rPr>
              <a:t>depende</a:t>
            </a:r>
            <a:r>
              <a:rPr lang="en-US" sz="1800" dirty="0">
                <a:effectLst/>
                <a:latin typeface="Times"/>
              </a:rPr>
              <a:t> </a:t>
            </a:r>
            <a:r>
              <a:rPr lang="en-US" sz="1800" dirty="0" err="1">
                <a:effectLst/>
                <a:latin typeface="Times"/>
              </a:rPr>
              <a:t>sólo</a:t>
            </a:r>
            <a:r>
              <a:rPr lang="en-US" sz="1800" dirty="0">
                <a:effectLst/>
                <a:latin typeface="Times"/>
              </a:rPr>
              <a:t> de la </a:t>
            </a:r>
            <a:r>
              <a:rPr lang="en-US" sz="1800" dirty="0" err="1">
                <a:effectLst/>
                <a:latin typeface="Times"/>
              </a:rPr>
              <a:t>secuencia</a:t>
            </a:r>
            <a:r>
              <a:rPr lang="en-US" sz="1800" dirty="0">
                <a:effectLst/>
                <a:latin typeface="Times"/>
              </a:rPr>
              <a:t> de </a:t>
            </a:r>
            <a:r>
              <a:rPr lang="en-US" sz="1800" dirty="0" err="1">
                <a:effectLst/>
                <a:latin typeface="Times"/>
              </a:rPr>
              <a:t>percepción</a:t>
            </a:r>
            <a:r>
              <a:rPr lang="en-US" sz="1800" dirty="0">
                <a:effectLst/>
                <a:latin typeface="Times"/>
              </a:rPr>
              <a:t> hasta </a:t>
            </a:r>
            <a:r>
              <a:rPr lang="en-US" sz="1800" i="1" dirty="0">
                <a:effectLst/>
                <a:latin typeface="Times"/>
              </a:rPr>
              <a:t>la </a:t>
            </a:r>
            <a:r>
              <a:rPr lang="en-US" sz="1800" i="1" dirty="0" err="1">
                <a:effectLst/>
                <a:latin typeface="Times"/>
              </a:rPr>
              <a:t>fecha</a:t>
            </a:r>
            <a:r>
              <a:rPr lang="en-US" sz="1800" dirty="0">
                <a:effectLst/>
                <a:latin typeface="Times"/>
              </a:rPr>
              <a:t>. </a:t>
            </a: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19406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1573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C0DF3-8956-A107-04E7-1D9802786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8DFC1-572A-BFB6-C029-93F8FD074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0A0E1-DCC2-CD65-24F6-32FBD7FAC7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6C5253A3-0C4C-6BBA-D04F-6272214FDEB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09569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2F5B-AB04-76E0-5BC5-9E3EF7876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399C4-A399-C6FA-AA99-9D186C0D7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54181-61E5-074A-B79B-C05A87CF87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D810EB46-743B-6EDC-50E8-C1D4AA6066C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61547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30BC2-B4E0-0EE1-AA08-0C3F1FB25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B22C2-E633-FC94-82F1-253192017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FF4499-4A12-1C74-F2DF-22FC232466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0E723C18-00CD-7B7F-12D0-7C92028B5C01}"/>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91967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3D2DB-963C-B155-D8B4-4C16D372C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BE327-7094-B1BF-A044-EAD01ED89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D3312-CC1E-A24C-C036-2308C95C71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9E86F517-18C3-0331-2906-604C33F84AC0}"/>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782459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5B5E-99C0-0965-6A69-5952DED90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BCFB2-9599-DE53-57DC-707A9F615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D2716-1AD2-C251-EF45-ADF68563AB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D907CB5E-CB4D-5372-802A-83ACD19FD877}"/>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936888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E301D-87AC-C45D-7B49-81C8183FA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8697B-8349-8DCA-E795-C0B98724A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56470-F175-B546-E9AA-AE547A3BBC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D5415731-C395-D4B3-6BA2-7145FE59126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91028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679F0-300C-9D86-1CB6-917AA1025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A4489-44FD-BB67-31CE-34034FA48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2BCA0-22A8-6AB5-286F-4EF0DB4727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32B5DEF1-B27E-22E1-12D7-D81DFF3AEAE7}"/>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959758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B3944-FC38-1484-1D58-AC2F19B11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8DC7-3337-9D47-7687-4DB8C270C2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038C2-1DC6-1AD9-9393-CFBBBD5D6F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E39DEF99-B33D-6EF7-D1C4-9DB8F79E5A87}"/>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120765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7EDCD-1709-BF09-1061-85D8D3909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530F0-F216-FBC3-655D-E6157A41E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DC7E4-C6C9-1893-632F-F25432E0FE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b="1" noProof="0" dirty="0"/>
              <a:t>Damos 5 ejemplos sencillos de programa de agentes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dirty="0">
                <a:latin typeface="+mj-lt"/>
              </a:rPr>
              <a:t>Agentes reactivos simples</a:t>
            </a: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Estos agentes seleccionan las acciones sobre la base de las percepciones </a:t>
            </a:r>
            <a:r>
              <a:rPr lang="es-ES_tradnl" sz="9600" i="1" noProof="0" dirty="0">
                <a:effectLst/>
                <a:latin typeface="Times"/>
              </a:rPr>
              <a:t>actuales</a:t>
            </a:r>
            <a:r>
              <a:rPr lang="es-ES_tradnl" sz="9600" noProof="0" dirty="0">
                <a:effectLst/>
                <a:latin typeface="Times"/>
              </a:rPr>
              <a:t>, ignorando el resto de las percepciones </a:t>
            </a:r>
            <a:r>
              <a:rPr lang="es-ES_tradnl" sz="9600" noProof="0" dirty="0" err="1">
                <a:effectLst/>
                <a:latin typeface="Times"/>
              </a:rPr>
              <a:t>históricas</a:t>
            </a:r>
            <a:r>
              <a:rPr lang="es-ES_tradnl" sz="9600" noProof="0" dirty="0">
                <a:effectLst/>
                <a:latin typeface="Times"/>
              </a:rPr>
              <a:t>. Por ejemplo, el agente aspiradora. En ambiente parciales estos sistemas pueden quedar en </a:t>
            </a:r>
            <a:r>
              <a:rPr lang="es-ES_tradnl" sz="9600" noProof="0" dirty="0" err="1">
                <a:effectLst/>
                <a:latin typeface="Times"/>
              </a:rPr>
              <a:t>loop</a:t>
            </a:r>
            <a:r>
              <a:rPr lang="es-ES_tradnl" sz="9600" noProof="0" dirty="0">
                <a:effectLst/>
                <a:latin typeface="Times"/>
              </a:rPr>
              <a:t> infinitos, muchas veces se sale con una reacción aleatoria.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El humano/animales tenemos muchas de estas reglas, las llamamos reflejos.</a:t>
            </a:r>
            <a:endParaRPr lang="es-ES_tradnl" sz="51200" noProof="0" dirty="0"/>
          </a:p>
        </p:txBody>
      </p:sp>
      <p:sp>
        <p:nvSpPr>
          <p:cNvPr id="4" name="Slide Number Placeholder 3">
            <a:extLst>
              <a:ext uri="{FF2B5EF4-FFF2-40B4-BE49-F238E27FC236}">
                <a16:creationId xmlns:a16="http://schemas.microsoft.com/office/drawing/2014/main" id="{F45EB0FD-60D1-7AFD-096B-B4E75AB3FD5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789455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b="1" noProof="0" dirty="0"/>
              <a:t>Damos 5 ejemplos sencillos de programa de agentes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dirty="0">
                <a:latin typeface="+mj-lt"/>
              </a:rPr>
              <a:t>Agentes reactivos simples</a:t>
            </a: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Estos agentes seleccionan las acciones sobre la base de las percepciones </a:t>
            </a:r>
            <a:r>
              <a:rPr lang="es-ES_tradnl" sz="9600" i="1" noProof="0" dirty="0">
                <a:effectLst/>
                <a:latin typeface="Times"/>
              </a:rPr>
              <a:t>actuales</a:t>
            </a:r>
            <a:r>
              <a:rPr lang="es-ES_tradnl" sz="9600" noProof="0" dirty="0">
                <a:effectLst/>
                <a:latin typeface="Times"/>
              </a:rPr>
              <a:t>, ignorando el resto de las percepciones </a:t>
            </a:r>
            <a:r>
              <a:rPr lang="es-ES_tradnl" sz="9600" noProof="0" dirty="0" err="1">
                <a:effectLst/>
                <a:latin typeface="Times"/>
              </a:rPr>
              <a:t>históricas</a:t>
            </a:r>
            <a:r>
              <a:rPr lang="es-ES_tradnl" sz="9600" noProof="0" dirty="0">
                <a:effectLst/>
                <a:latin typeface="Times"/>
              </a:rPr>
              <a:t>. Por ejemplo, el agente aspiradora. En ambiente parciales estos sistemas pueden quedar en </a:t>
            </a:r>
            <a:r>
              <a:rPr lang="es-ES_tradnl" sz="9600" noProof="0" dirty="0" err="1">
                <a:effectLst/>
                <a:latin typeface="Times"/>
              </a:rPr>
              <a:t>loop</a:t>
            </a:r>
            <a:r>
              <a:rPr lang="es-ES_tradnl" sz="9600" noProof="0" dirty="0">
                <a:effectLst/>
                <a:latin typeface="Times"/>
              </a:rPr>
              <a:t> infinitos, muchas veces se sale con una reacción aleatoria.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El humano/animales tenemos muchas de estas reglas, las llamamos reflejos.</a:t>
            </a:r>
            <a:endParaRPr lang="es-ES_tradnl" sz="512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651591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0" noProof="0" dirty="0">
                <a:effectLst/>
                <a:latin typeface="Times"/>
              </a:rPr>
              <a:t>La forma más efectiva que tienen los agentes de manejar la visibilidad parcial es almacenar información de las partes del mundo que no pueden ver. O lo que es lo mismo, el agente debe mantener algún tipo de </a:t>
            </a:r>
            <a:r>
              <a:rPr lang="es-ES_tradnl" sz="1800" b="1" i="0" noProof="0" dirty="0">
                <a:effectLst/>
                <a:latin typeface="Times"/>
              </a:rPr>
              <a:t>estado interno </a:t>
            </a:r>
            <a:r>
              <a:rPr lang="es-ES_tradnl" sz="1800" i="0" noProof="0" dirty="0">
                <a:effectLst/>
                <a:latin typeface="Times"/>
              </a:rPr>
              <a:t>que dependa de la historia percibida y que de ese modo refleje por lo menos alguno de los aspectos no observables del estado actual.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actualización de la información de estado interno según pasa el tiempo requiere codificar dos tipos de conocimiento en el programa del agente. Primero, se necesita alguna información acerca de cómo evoluciona el mundo independientemente del agente. Segundo, se necesita </a:t>
            </a:r>
            <a:r>
              <a:rPr lang="es-ES_tradnl" sz="1800" noProof="0" dirty="0" err="1">
                <a:effectLst/>
                <a:latin typeface="Times"/>
              </a:rPr>
              <a:t>más</a:t>
            </a:r>
            <a:r>
              <a:rPr lang="es-ES_tradnl" sz="1800" noProof="0" dirty="0">
                <a:effectLst/>
                <a:latin typeface="Times"/>
              </a:rPr>
              <a:t> </a:t>
            </a:r>
            <a:r>
              <a:rPr lang="es-ES_tradnl" sz="1800" noProof="0" dirty="0" err="1">
                <a:effectLst/>
                <a:latin typeface="Times"/>
              </a:rPr>
              <a:t>información</a:t>
            </a:r>
            <a:r>
              <a:rPr lang="es-ES_tradnl" sz="1800" noProof="0" dirty="0">
                <a:effectLst/>
                <a:latin typeface="Times"/>
              </a:rPr>
              <a:t> sobre </a:t>
            </a:r>
            <a:r>
              <a:rPr lang="es-ES_tradnl" sz="1800" noProof="0" dirty="0" err="1">
                <a:effectLst/>
                <a:latin typeface="Times"/>
              </a:rPr>
              <a:t>cómo</a:t>
            </a:r>
            <a:r>
              <a:rPr lang="es-ES_tradnl" sz="1800" noProof="0" dirty="0">
                <a:effectLst/>
                <a:latin typeface="Times"/>
              </a:rPr>
              <a:t> afectan al mundo las acciones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Este conocimiento acerca de «cómo funciona el mundo», tanto si está implementado con un circuito booleano simple o con teorías científicas completas, se denomina </a:t>
            </a:r>
            <a:r>
              <a:rPr lang="es-ES_tradnl" sz="1800" b="1" noProof="0" dirty="0">
                <a:effectLst/>
                <a:latin typeface="Times"/>
              </a:rPr>
              <a:t>modelo </a:t>
            </a:r>
            <a:r>
              <a:rPr lang="es-ES_tradnl" sz="1800" noProof="0" dirty="0">
                <a:effectLst/>
                <a:latin typeface="Times"/>
              </a:rPr>
              <a:t>del mundo.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parte interesante es la correspondiente a la función Actualizar-Estado, que es la responsable de la creación de la nueva descripción del estado interno. </a:t>
            </a: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803219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conocimiento sobre el estado actual del mundo no es siempre suficiente para decidir qué hacer. En otras palabras, además de la descripción del estado actual, el agente necesita algún tipo de información sobre su </a:t>
            </a:r>
            <a:r>
              <a:rPr lang="es-ES_tradnl" sz="1800" b="1" noProof="0" dirty="0">
                <a:effectLst/>
                <a:latin typeface="Times"/>
              </a:rPr>
              <a:t>meta </a:t>
            </a:r>
            <a:r>
              <a:rPr lang="es-ES_tradnl" sz="1800" noProof="0" dirty="0">
                <a:effectLst/>
                <a:latin typeface="Times"/>
              </a:rPr>
              <a:t>que describa las situaciones que son deseables.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programa del agente se puede combinar con información sobre los resultados de las acciones posibles (la misma información que se utilizó para actualizar el estado interno en el caso del agente reflexivo) para elegir las acciones que permitan alcanzar el objetivo </a:t>
            </a:r>
            <a:endParaRPr lang="es-ES_tradnl" sz="96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7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Hay que tener en cuenta que la toma de decisiones de este tipo es fundamentalmente diferente de las reglas de condición–acciones descritas anteriormente, en las que hay que tener en cuenta consideraciones sobre el futuro (como «¿qué pasará si yo hago esto y esto?» y «¿me hará́ esto feliz?»). En los diseños de agentes reactivos, esta información no está representada explícitamente, porque las reglas que maneja el agente proyectan directamente las percepciones en las acciones. Este tipo de agente entiende más el porqué de sus acciones y sus decisiones son por estos porqué.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Aunque el agente basado en objetivos pueda parecer menos eficiente, es más flexible ya que el conocimiento que soporta su decisión está representado explícitamente y puede modificarse. </a:t>
            </a: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828057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Las metas por sí solas no son realmente suficientes para generar comportamiento de gran calidad en la mayoría de los entornos. Hay muchos caminos para completar un objetivo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Como el término «felicidad» no suena muy científico, la terminología tradicional utilizada en estos casos para indicar que se prefiere un estado del mundo a otro es que un estado tiene más </a:t>
            </a:r>
            <a:r>
              <a:rPr lang="es-ES_tradnl" sz="1800" b="1" noProof="0" dirty="0">
                <a:effectLst/>
                <a:latin typeface="Times"/>
              </a:rPr>
              <a:t>utilidad </a:t>
            </a:r>
            <a:r>
              <a:rPr lang="es-ES_tradnl" sz="1800" noProof="0" dirty="0">
                <a:effectLst/>
                <a:latin typeface="Times"/>
              </a:rPr>
              <a:t>que otro para 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Una </a:t>
            </a:r>
            <a:r>
              <a:rPr lang="es-ES_tradnl" sz="1800" b="1" noProof="0" dirty="0">
                <a:effectLst/>
                <a:latin typeface="Times"/>
              </a:rPr>
              <a:t>función de utilidad </a:t>
            </a:r>
            <a:r>
              <a:rPr lang="es-ES_tradnl" sz="1800" noProof="0" dirty="0">
                <a:effectLst/>
                <a:latin typeface="Times"/>
              </a:rPr>
              <a:t>proyecta un estado (o una secuencia de estados) en un número real, que representa un nivel de felicidad. La definición completa de una función de utilidad permite tomar decisiones racionales en dos tipos de casos en los que las metas son inadecuadas.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Primero, cuando haya objetivos conflictivos, y sólo se puedan alcanzar algunos de ellos (por ejemplo, velocidad y seguridad), la función de utilidad determina el equilibrio adecuado.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Segundo, cuando haya varios objetivos por los que se pueda guiar el agente, y ninguno de ellos se pueda alcanzar con certeza, la utilidad proporciona un mecanismo para ponderar la probabilidad de éxito en función de la importancia de los objetivos. </a:t>
            </a:r>
            <a:endParaRPr lang="es-ES_tradnl" sz="28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702128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EA779-9538-AAA1-D312-A790C75FA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7359C-8936-8981-C92D-8D4EBE242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11C0D-D249-A5EB-BB08-04586CE209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56953F1C-8028-22BF-9872-38B332E55F1C}"/>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414768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_tradnl" sz="1800" noProof="0" dirty="0">
                <a:effectLst/>
                <a:latin typeface="Times"/>
              </a:rPr>
              <a:t>El aprendizaje tiene otras ventajas, como se ha explicado anteriormente: permite que el agente opere en medios inicialmente desconocidos y que sea más competente que si sólo utilizase un conocimiento inicial. </a:t>
            </a:r>
          </a:p>
          <a:p>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que aprende se puede dividir en cuatro componentes conceptuales. La distinción más importante entre el </a:t>
            </a:r>
            <a:r>
              <a:rPr lang="es-ES_tradnl" sz="1800" b="1" noProof="0" dirty="0">
                <a:effectLst/>
                <a:latin typeface="Times"/>
              </a:rPr>
              <a:t>elemento de aprendizaje </a:t>
            </a:r>
            <a:r>
              <a:rPr lang="es-ES_tradnl" sz="1800" noProof="0" dirty="0">
                <a:effectLst/>
                <a:latin typeface="Times"/>
              </a:rPr>
              <a:t>y el </a:t>
            </a:r>
            <a:r>
              <a:rPr lang="es-ES_tradnl" sz="1800" b="1" noProof="0" dirty="0">
                <a:effectLst/>
                <a:latin typeface="Times"/>
              </a:rPr>
              <a:t>elemento de actuación </a:t>
            </a:r>
            <a:r>
              <a:rPr lang="es-ES_tradnl" sz="1800" noProof="0" dirty="0">
                <a:effectLst/>
                <a:latin typeface="Times"/>
              </a:rPr>
              <a:t>es que el primero está responsabilizado de hacer mejoras y el segundo se responsabiliza de la selección de acciones externas.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actuación es lo que anteriormente se había considerado como el agente completo: recibe estímulos y determina las acciones a realizar.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aprendizaje se realimenta con las </a:t>
            </a:r>
            <a:r>
              <a:rPr lang="es-ES_tradnl" sz="1800" b="1" noProof="0" dirty="0">
                <a:effectLst/>
                <a:latin typeface="Times"/>
              </a:rPr>
              <a:t>críticas </a:t>
            </a:r>
            <a:r>
              <a:rPr lang="es-ES_tradnl" sz="1800" noProof="0" dirty="0">
                <a:effectLst/>
                <a:latin typeface="Times"/>
              </a:rPr>
              <a:t>sobre la actuación del agente y determina cómo se debe modificar el elemento de actuación para proporcionar mejores resultados en el futuro.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crítica indica al elemento de aprendizaje qué tal lo está́ haciendo el agente con respecto a un nivel de actuación fijo. La crítica es necesaria porque las percepciones por sí mismas no prevén una indicación del éxito del agente. Se necesita de alguien que indica si lo que hace es bueno o malo.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ultimo componente del agente con capacidad de aprendizaje es el </a:t>
            </a:r>
            <a:r>
              <a:rPr lang="es-ES_tradnl" sz="1800" b="1" noProof="0" dirty="0">
                <a:effectLst/>
                <a:latin typeface="Times"/>
              </a:rPr>
              <a:t>generador de problemas</a:t>
            </a:r>
            <a:r>
              <a:rPr lang="es-ES_tradnl" sz="1800" noProof="0" dirty="0">
                <a:effectLst/>
                <a:latin typeface="Times"/>
              </a:rPr>
              <a:t>. Es responsable de sugerir acciones que lo guiaran hacia experiencias nuevas e informativas. Lo interesante es que, si el elemento de actuación sigue su camino, puede continuar llevando a cabo las acciones que sean mejores, dado su conocimiento. Pero si el agente está dispuesto a explorar un poco, y llevar a cabo algunas acciones que no sean totalmente óptimas a corto plazo, puede descubrir acciones mejores a largo plazo. El trabajo del generador de problemas es sugerir estas acciones exploratorias.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Galileo no pensaba que tirar piedras desde lo alto de una torre en Pisa tenía un valor por sí mismo. Él no trataba de romper piedras ni de cambiar la forma de pensar de transeúntes desafortunados que paseaban por el lugar. Su intención era adaptar su propia mente, para identificar una teoría que definiese mejor el movimiento de los objetos. </a:t>
            </a:r>
            <a:endParaRPr lang="es-ES_tradnl" sz="96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586631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354591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665197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728254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600" dirty="0"/>
              <a:t>Si la leyenda fuera cierta, y si los sacerdotes pudieran mover discos a una velocidad de uno por segundo, usando el menor número de movimientos, les tomaría 2</a:t>
            </a:r>
            <a:r>
              <a:rPr lang="es-ES" sz="9600" baseline="30000" dirty="0"/>
              <a:t>64</a:t>
            </a:r>
            <a:r>
              <a:rPr lang="es-ES" sz="9600" dirty="0"/>
              <a:t>  segundos o aproximadamente 585 mil millones de años para terminar, lo que equivale a unos 42 veces la edad actual estimada del universo.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734481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038381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839920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812613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4663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299993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876444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297003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962311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866219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87800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687198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41682381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04909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3299-E752-D418-3D17-129CFE14F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7CA66-4B44-A191-4374-5FAE7D19D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0BC5FE-5E79-2F44-2F9E-720099B6D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29A28A-3752-F707-A7CC-7391574DE856}"/>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980074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62E0E-B6C4-9051-AD66-71F5AA5B4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46BAC-6651-E8BE-0DE0-C741F04AB9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2FCCC-1375-A801-3910-11121793AC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55DA5-38D2-0FE7-DAE8-0D51CBD395D8}"/>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817488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0E9F9-9D44-0A16-4BE8-444D1B3AF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C4150-306A-7583-B0ED-A1DCCF862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6A70A-8717-022E-3674-E66CB3119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7EAAEA-0340-4E4B-4DFD-FF470D4EB1C7}"/>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89102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096836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197407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981184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7C16-313A-8255-6E0A-96AE5C7EA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0E821-FFFB-0514-6EB8-DB8AECE1F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9647C-590E-8F28-9EF5-1E611FB07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0DF55F8E-85AB-EF0F-BECD-00223B53D6D6}"/>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077653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C4C7C-BCD4-834F-EC13-0C9E5DE36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4E193-D26E-3C44-CFCE-9445A4902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E5CC1-197B-1A44-932D-B75C6C8FDE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D816AF37-8361-5311-63EB-6A19606ACD46}"/>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119336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BC1B-FF3D-BE51-574F-64BFA7019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D29C7-EEE3-86C1-FF75-8F76B35F1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FD5FB-D697-0290-BC1F-B1550DEF6A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D02467A2-77EE-1D0E-F628-B9BA85B28E57}"/>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897592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5A899-A43A-19C9-6559-90A6A90EE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72690-2F9C-45E0-6665-A9F7BEBD6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13B43-D596-753D-6FE7-BA76FB37D6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AE996B51-8BD6-CA5D-8699-DA51598EF490}"/>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171364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a:t>
            </a:r>
            <a:r>
              <a:rPr lang="en-US" sz="8000" dirty="0" err="1"/>
              <a:t>torre</a:t>
            </a:r>
            <a:r>
              <a:rPr lang="en-US" sz="8000" dirty="0"/>
              <a:t> de Hanoi, </a:t>
            </a:r>
            <a:r>
              <a:rPr lang="en-US" sz="8000" dirty="0" err="1"/>
              <a:t>como</a:t>
            </a:r>
            <a:r>
              <a:rPr lang="en-US" sz="8000" dirty="0"/>
              <a:t> </a:t>
            </a:r>
            <a:r>
              <a:rPr lang="en-US" sz="8000" dirty="0" err="1"/>
              <a:t>todos</a:t>
            </a:r>
            <a:r>
              <a:rPr lang="en-US" sz="8000" dirty="0"/>
              <a:t> </a:t>
            </a:r>
            <a:r>
              <a:rPr lang="en-US" sz="8000" dirty="0" err="1"/>
              <a:t>los</a:t>
            </a:r>
            <a:r>
              <a:rPr lang="en-US" sz="8000" dirty="0"/>
              <a:t> pasos son </a:t>
            </a:r>
            <a:r>
              <a:rPr lang="en-US" sz="8000" dirty="0" err="1"/>
              <a:t>iguales</a:t>
            </a:r>
            <a:r>
              <a:rPr lang="en-US" sz="8000" dirty="0"/>
              <a:t>, </a:t>
            </a:r>
            <a:r>
              <a:rPr lang="en-US" sz="8000" dirty="0" err="1"/>
              <a:t>este</a:t>
            </a:r>
            <a:r>
              <a:rPr lang="en-US" sz="8000" dirty="0"/>
              <a:t> </a:t>
            </a:r>
            <a:r>
              <a:rPr lang="en-US" sz="8000" dirty="0" err="1"/>
              <a:t>algoritmo</a:t>
            </a:r>
            <a:r>
              <a:rPr lang="en-US" sz="8000" dirty="0"/>
              <a:t> no genera </a:t>
            </a:r>
            <a:r>
              <a:rPr lang="en-US" sz="8000" dirty="0" err="1"/>
              <a:t>ninguna</a:t>
            </a:r>
            <a:r>
              <a:rPr lang="en-US" sz="8000" dirty="0"/>
              <a:t> </a:t>
            </a:r>
            <a:r>
              <a:rPr lang="en-US" sz="8000" dirty="0" err="1"/>
              <a:t>ventaja</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Usa</a:t>
            </a:r>
            <a:r>
              <a:rPr lang="en-US" sz="8000" dirty="0"/>
              <a:t> </a:t>
            </a:r>
            <a:r>
              <a:rPr lang="en-US" sz="8000" dirty="0" err="1"/>
              <a:t>una</a:t>
            </a:r>
            <a:r>
              <a:rPr lang="en-US" sz="8000" dirty="0"/>
              <a:t> cola de </a:t>
            </a:r>
            <a:r>
              <a:rPr lang="en-US" sz="8000" dirty="0" err="1"/>
              <a:t>prioridad</a:t>
            </a:r>
            <a:r>
              <a:rPr lang="en-US" sz="8000" dirty="0"/>
              <a:t> que le da </a:t>
            </a:r>
            <a:r>
              <a:rPr lang="en-US" sz="8000" dirty="0" err="1"/>
              <a:t>ventaja</a:t>
            </a:r>
            <a:r>
              <a:rPr lang="en-US" sz="8000" dirty="0"/>
              <a:t> al </a:t>
            </a:r>
            <a:r>
              <a:rPr lang="en-US" sz="8000" dirty="0" err="1"/>
              <a:t>menor</a:t>
            </a:r>
            <a:r>
              <a:rPr lang="en-US" sz="8000" dirty="0"/>
              <a:t> </a:t>
            </a:r>
            <a:r>
              <a:rPr lang="en-US" sz="8000" dirty="0" err="1"/>
              <a:t>costo</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87422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1680078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1A8D4-6324-2791-243D-6FA2342B5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20482-58B3-DFAF-493B-18A77126A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2457F-A5CC-B8A4-29D1-D048B86FD4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70F63C4A-6BE8-6B5D-E53F-5663EE209B5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5170856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CDF4-A536-30A7-9B19-1917907B9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9A14E-5A7B-FF0D-988A-56C6D6AA9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E8137-CD10-65C5-D639-1DB4E05606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39ABB03E-BAB1-6972-D112-DF32B6F80648}"/>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361366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3A473-EEE0-FD3F-FB56-1C5AEFBDA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E64BE-030C-9632-FAFE-12E6BDC10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AB3EB-F582-6015-9D8D-2269C5EBA1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E49020B8-410A-62B2-E2A0-35EA1F0EB78B}"/>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506570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3E46-0D96-95FF-246C-7A7960486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2BB43-F7BE-3FA8-FEF9-4F0B33A8E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F2491-B124-7485-CDC5-C7134371E4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CBE4A9AB-4622-8CF2-4AA8-A8B5EE2CA29D}"/>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707932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36C2-FDB4-0771-E36E-C802E87B6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331F5-C811-05A3-C818-02594E646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4DD67-3AC4-26B4-3D32-47369A076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F0901414-347F-7614-F9F9-F59486BD6A30}"/>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468899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0F2E-5248-5657-13C9-B1B9509FA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B2FD1-C5C4-2E17-6CD8-117A42A26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0B2E2-D887-A841-2D3A-5F44937C9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4F7395EE-BF93-0851-ABB6-46180A0C456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869421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983FB-13F1-9C1C-DA35-0674C688C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FACB2-16BD-4BC6-3DE7-42BBD2921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23EE2-3A2F-8B21-CE5F-5AEA18ABC1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7FD4A9BC-2D6C-82FA-ED15-E2DA9E52BC77}"/>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4151519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D6BD-9FDE-8775-4831-1D3290827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3030A-AD07-CB67-9D4C-245914FD3C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B5E52-5685-B222-663D-4CCBCA7A57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C9A44A95-ADB7-DE2E-BFE2-C1420422E12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02352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77395-DC6D-7667-B229-A51D35D33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AB7E6-0F6D-DD2F-5489-472BF5C3E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7E6FE-D27D-6E5D-9E67-83C49B1D5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6BD0FAE0-7FE4-5F83-A6B2-2F78725A6177}"/>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6287635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5D726-DBCC-5579-D3EA-449239562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BEB28-3E37-562F-6726-F6D7E24643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55110-CE10-1914-1DD1-EEC92A35E4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1AA95103-6D84-3DBE-B045-97BF11EFDAC9}"/>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64770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Revisando</a:t>
            </a:r>
            <a:r>
              <a:rPr lang="en-US" sz="1800" dirty="0">
                <a:effectLst/>
                <a:latin typeface="Times"/>
              </a:rPr>
              <a:t> la </a:t>
            </a:r>
            <a:r>
              <a:rPr lang="en-US" sz="1800" dirty="0" err="1">
                <a:effectLst/>
                <a:latin typeface="Times"/>
              </a:rPr>
              <a:t>tabla</a:t>
            </a:r>
            <a:r>
              <a:rPr lang="en-US" sz="1800" dirty="0">
                <a:effectLst/>
                <a:latin typeface="Times"/>
              </a:rPr>
              <a:t> o </a:t>
            </a:r>
            <a:r>
              <a:rPr lang="en-US" sz="1800" dirty="0" err="1">
                <a:effectLst/>
                <a:latin typeface="Times"/>
              </a:rPr>
              <a:t>el</a:t>
            </a:r>
            <a:r>
              <a:rPr lang="en-US" sz="1800" dirty="0">
                <a:effectLst/>
                <a:latin typeface="Times"/>
              </a:rPr>
              <a:t> </a:t>
            </a:r>
            <a:r>
              <a:rPr lang="en-US" sz="1800" dirty="0" err="1">
                <a:effectLst/>
                <a:latin typeface="Times"/>
              </a:rPr>
              <a:t>programa</a:t>
            </a:r>
            <a:r>
              <a:rPr lang="en-US" sz="1800" dirty="0">
                <a:effectLst/>
                <a:latin typeface="Times"/>
              </a:rPr>
              <a:t>, se </a:t>
            </a:r>
            <a:r>
              <a:rPr lang="en-US" sz="1800" dirty="0" err="1">
                <a:effectLst/>
                <a:latin typeface="Times"/>
              </a:rPr>
              <a:t>aprecia</a:t>
            </a:r>
            <a:r>
              <a:rPr lang="en-US" sz="1800" dirty="0">
                <a:effectLst/>
                <a:latin typeface="Times"/>
              </a:rPr>
              <a:t> que se </a:t>
            </a:r>
            <a:r>
              <a:rPr lang="en-US" sz="1800" dirty="0" err="1">
                <a:effectLst/>
                <a:latin typeface="Times"/>
              </a:rPr>
              <a:t>pueden</a:t>
            </a:r>
            <a:r>
              <a:rPr lang="en-US" sz="1800" dirty="0">
                <a:effectLst/>
                <a:latin typeface="Times"/>
              </a:rPr>
              <a:t> </a:t>
            </a:r>
            <a:r>
              <a:rPr lang="en-US" sz="1800" dirty="0" err="1">
                <a:effectLst/>
                <a:latin typeface="Times"/>
              </a:rPr>
              <a:t>definir</a:t>
            </a:r>
            <a:r>
              <a:rPr lang="en-US" sz="1800" dirty="0">
                <a:effectLst/>
                <a:latin typeface="Times"/>
              </a:rPr>
              <a:t> </a:t>
            </a:r>
            <a:r>
              <a:rPr lang="en-US" sz="1800" dirty="0" err="1">
                <a:effectLst/>
                <a:latin typeface="Times"/>
              </a:rPr>
              <a:t>varios</a:t>
            </a:r>
            <a:r>
              <a:rPr lang="en-US" sz="1800" dirty="0">
                <a:effectLst/>
                <a:latin typeface="Times"/>
              </a:rPr>
              <a:t> </a:t>
            </a:r>
            <a:r>
              <a:rPr lang="en-US" sz="1800" dirty="0" err="1">
                <a:effectLst/>
                <a:latin typeface="Times"/>
              </a:rPr>
              <a:t>agentes</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de la </a:t>
            </a:r>
            <a:r>
              <a:rPr lang="en-US" sz="1800" dirty="0" err="1">
                <a:effectLst/>
                <a:latin typeface="Times"/>
              </a:rPr>
              <a:t>aspiradora</a:t>
            </a:r>
            <a:r>
              <a:rPr lang="en-US" sz="1800" dirty="0">
                <a:effectLst/>
                <a:latin typeface="Times"/>
              </a:rPr>
              <a:t> </a:t>
            </a:r>
            <a:r>
              <a:rPr lang="en-US" sz="1800" dirty="0" err="1">
                <a:effectLst/>
                <a:latin typeface="Times"/>
              </a:rPr>
              <a:t>simplemente</a:t>
            </a:r>
            <a:r>
              <a:rPr lang="en-US" sz="1800" dirty="0">
                <a:effectLst/>
                <a:latin typeface="Times"/>
              </a:rPr>
              <a:t> </a:t>
            </a:r>
            <a:r>
              <a:rPr lang="en-US" sz="1800" dirty="0" err="1">
                <a:effectLst/>
                <a:latin typeface="Times"/>
              </a:rPr>
              <a:t>rellenando</a:t>
            </a:r>
            <a:r>
              <a:rPr lang="en-US" sz="1800" dirty="0">
                <a:effectLst/>
                <a:latin typeface="Times"/>
              </a:rPr>
              <a:t> la </a:t>
            </a:r>
            <a:r>
              <a:rPr lang="en-US" sz="1800" dirty="0" err="1">
                <a:effectLst/>
                <a:latin typeface="Times"/>
              </a:rPr>
              <a:t>columna</a:t>
            </a:r>
            <a:r>
              <a:rPr lang="en-US" sz="1800" dirty="0">
                <a:effectLst/>
                <a:latin typeface="Times"/>
              </a:rPr>
              <a:t> de la </a:t>
            </a:r>
            <a:r>
              <a:rPr lang="en-US" sz="1800" dirty="0" err="1">
                <a:effectLst/>
                <a:latin typeface="Times"/>
              </a:rPr>
              <a:t>derecha</a:t>
            </a:r>
            <a:r>
              <a:rPr lang="en-US" sz="1800" dirty="0">
                <a:effectLst/>
                <a:latin typeface="Times"/>
              </a:rPr>
              <a:t> de </a:t>
            </a:r>
            <a:r>
              <a:rPr lang="en-US" sz="1800" dirty="0" err="1">
                <a:effectLst/>
                <a:latin typeface="Times"/>
              </a:rPr>
              <a:t>formas</a:t>
            </a:r>
            <a:r>
              <a:rPr lang="en-US" sz="1800" dirty="0">
                <a:effectLst/>
                <a:latin typeface="Times"/>
              </a:rPr>
              <a:t> </a:t>
            </a:r>
            <a:r>
              <a:rPr lang="en-US" sz="1800" dirty="0" err="1">
                <a:effectLst/>
                <a:latin typeface="Times"/>
              </a:rPr>
              <a:t>distintas</a:t>
            </a:r>
            <a:r>
              <a:rPr lang="en-US" sz="1800" dirty="0">
                <a:effectLst/>
                <a:latin typeface="Times"/>
              </a:rPr>
              <a:t>. La </a:t>
            </a:r>
            <a:r>
              <a:rPr lang="en-US" sz="1800" dirty="0" err="1">
                <a:effectLst/>
                <a:latin typeface="Times"/>
              </a:rPr>
              <a:t>pregunta</a:t>
            </a:r>
            <a:r>
              <a:rPr lang="en-US" sz="1800" dirty="0">
                <a:effectLst/>
                <a:latin typeface="Times"/>
              </a:rPr>
              <a:t> </a:t>
            </a:r>
            <a:r>
              <a:rPr lang="en-US" sz="1800" dirty="0" err="1">
                <a:effectLst/>
                <a:latin typeface="Times"/>
              </a:rPr>
              <a:t>obvia</a:t>
            </a:r>
            <a:r>
              <a:rPr lang="en-US" sz="1800" dirty="0">
                <a:effectLst/>
                <a:latin typeface="Times"/>
              </a:rPr>
              <a:t>, </a:t>
            </a:r>
            <a:r>
              <a:rPr lang="en-US" sz="1800" dirty="0" err="1">
                <a:effectLst/>
                <a:latin typeface="Times"/>
              </a:rPr>
              <a:t>entonces</a:t>
            </a:r>
            <a:r>
              <a:rPr lang="en-US" sz="1800" dirty="0">
                <a:effectLst/>
                <a:latin typeface="Times"/>
              </a:rPr>
              <a:t> es: ¿</a:t>
            </a:r>
            <a:r>
              <a:rPr lang="en-US" sz="1800" i="1" dirty="0" err="1">
                <a:effectLst/>
                <a:latin typeface="Times"/>
              </a:rPr>
              <a:t>cuál</a:t>
            </a:r>
            <a:r>
              <a:rPr lang="en-US" sz="1800" i="1" dirty="0">
                <a:effectLst/>
                <a:latin typeface="Times"/>
              </a:rPr>
              <a:t> es la </a:t>
            </a:r>
            <a:r>
              <a:rPr lang="en-US" sz="1800" i="1" dirty="0" err="1">
                <a:effectLst/>
                <a:latin typeface="Times"/>
              </a:rPr>
              <a:t>mejor</a:t>
            </a:r>
            <a:r>
              <a:rPr lang="en-US" sz="1800" i="1" dirty="0">
                <a:effectLst/>
                <a:latin typeface="Times"/>
              </a:rPr>
              <a:t> forma de </a:t>
            </a:r>
            <a:r>
              <a:rPr lang="en-US" sz="1800" i="1" dirty="0" err="1">
                <a:effectLst/>
                <a:latin typeface="Times"/>
              </a:rPr>
              <a:t>rellenar</a:t>
            </a:r>
            <a:r>
              <a:rPr lang="en-US" sz="1800" i="1" dirty="0">
                <a:effectLst/>
                <a:latin typeface="Times"/>
              </a:rPr>
              <a:t> </a:t>
            </a:r>
            <a:r>
              <a:rPr lang="en-US" sz="1800" i="1" dirty="0" err="1">
                <a:effectLst/>
                <a:latin typeface="Times"/>
              </a:rPr>
              <a:t>una</a:t>
            </a:r>
            <a:r>
              <a:rPr lang="en-US" sz="1800" i="1" dirty="0">
                <a:effectLst/>
                <a:latin typeface="Times"/>
              </a:rPr>
              <a:t> </a:t>
            </a:r>
            <a:r>
              <a:rPr lang="en-US" sz="1800" i="1" dirty="0" err="1">
                <a:effectLst/>
                <a:latin typeface="Times"/>
              </a:rPr>
              <a:t>tabla</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otras</a:t>
            </a:r>
            <a:r>
              <a:rPr lang="en-US" sz="1800" dirty="0">
                <a:effectLst/>
                <a:latin typeface="Times"/>
              </a:rPr>
              <a:t> palabras, ¿qué </a:t>
            </a:r>
            <a:r>
              <a:rPr lang="en-US" sz="1800" dirty="0" err="1">
                <a:effectLst/>
                <a:latin typeface="Times"/>
              </a:rPr>
              <a:t>hace</a:t>
            </a:r>
            <a:r>
              <a:rPr lang="en-US" sz="1800" dirty="0">
                <a:effectLst/>
                <a:latin typeface="Times"/>
              </a:rPr>
              <a:t> que un </a:t>
            </a:r>
            <a:r>
              <a:rPr lang="en-US" sz="1800" dirty="0" err="1">
                <a:effectLst/>
                <a:latin typeface="Times"/>
              </a:rPr>
              <a:t>agente</a:t>
            </a:r>
            <a:r>
              <a:rPr lang="en-US" sz="1800" dirty="0">
                <a:effectLst/>
                <a:latin typeface="Times"/>
              </a:rPr>
              <a:t> sea bueno o </a:t>
            </a:r>
            <a:r>
              <a:rPr lang="en-US" sz="1800" dirty="0" err="1">
                <a:effectLst/>
                <a:latin typeface="Times"/>
              </a:rPr>
              <a:t>malo</a:t>
            </a:r>
            <a:r>
              <a:rPr lang="en-US" sz="1800" dirty="0">
                <a:effectLst/>
                <a:latin typeface="Times"/>
              </a:rPr>
              <a:t>, </a:t>
            </a:r>
            <a:r>
              <a:rPr lang="en-US" sz="1800" dirty="0" err="1">
                <a:effectLst/>
                <a:latin typeface="Times"/>
              </a:rPr>
              <a:t>inteligente</a:t>
            </a:r>
            <a:r>
              <a:rPr lang="en-US" sz="1800" dirty="0">
                <a:effectLst/>
                <a:latin typeface="Times"/>
              </a:rPr>
              <a:t> o </a:t>
            </a:r>
            <a:r>
              <a:rPr lang="en-US" sz="1800" dirty="0" err="1">
                <a:effectLst/>
                <a:latin typeface="Times"/>
              </a:rPr>
              <a:t>estúpido</a:t>
            </a:r>
            <a:r>
              <a:rPr lang="en-US" sz="1800" dirty="0">
                <a:effectLst/>
                <a:latin typeface="Time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Es </a:t>
            </a:r>
            <a:r>
              <a:rPr lang="en-US" sz="1800" dirty="0" err="1">
                <a:effectLst/>
                <a:latin typeface="Times"/>
              </a:rPr>
              <a:t>necesario</a:t>
            </a:r>
            <a:r>
              <a:rPr lang="en-US" sz="1800" dirty="0">
                <a:effectLst/>
                <a:latin typeface="Times"/>
              </a:rPr>
              <a:t> </a:t>
            </a:r>
            <a:r>
              <a:rPr lang="en-US" sz="1800" dirty="0" err="1">
                <a:effectLst/>
                <a:latin typeface="Times"/>
              </a:rPr>
              <a:t>remarcar</a:t>
            </a:r>
            <a:r>
              <a:rPr lang="en-US" sz="1800" dirty="0">
                <a:effectLst/>
                <a:latin typeface="Times"/>
              </a:rPr>
              <a:t> que la </a:t>
            </a:r>
            <a:r>
              <a:rPr lang="en-US" sz="1800" dirty="0" err="1">
                <a:effectLst/>
                <a:latin typeface="Times"/>
              </a:rPr>
              <a:t>noción</a:t>
            </a:r>
            <a:r>
              <a:rPr lang="en-US" sz="1800" dirty="0">
                <a:effectLst/>
                <a:latin typeface="Times"/>
              </a:rPr>
              <a:t> de </a:t>
            </a:r>
            <a:r>
              <a:rPr lang="en-US" sz="1800" dirty="0" err="1">
                <a:effectLst/>
                <a:latin typeface="Times"/>
              </a:rPr>
              <a:t>agente</a:t>
            </a:r>
            <a:r>
              <a:rPr lang="en-US" sz="1800" dirty="0">
                <a:effectLst/>
                <a:latin typeface="Times"/>
              </a:rPr>
              <a:t> es </a:t>
            </a:r>
            <a:r>
              <a:rPr lang="en-US" sz="1800" dirty="0" err="1">
                <a:effectLst/>
                <a:latin typeface="Times"/>
              </a:rPr>
              <a:t>supuestamente</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herramienta</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análisis</a:t>
            </a:r>
            <a:r>
              <a:rPr lang="en-US" sz="1800" dirty="0">
                <a:effectLst/>
                <a:latin typeface="Times"/>
              </a:rPr>
              <a:t> de </a:t>
            </a:r>
            <a:r>
              <a:rPr lang="en-US" sz="1800" dirty="0" err="1">
                <a:effectLst/>
                <a:latin typeface="Times"/>
              </a:rPr>
              <a:t>sistemas</a:t>
            </a:r>
            <a:r>
              <a:rPr lang="en-US" sz="1800" dirty="0">
                <a:effectLst/>
                <a:latin typeface="Times"/>
              </a:rPr>
              <a:t>, y no </a:t>
            </a:r>
            <a:r>
              <a:rPr lang="en-US" sz="1800" dirty="0" err="1">
                <a:effectLst/>
                <a:latin typeface="Times"/>
              </a:rPr>
              <a:t>una</a:t>
            </a:r>
            <a:r>
              <a:rPr lang="en-US" sz="1800" dirty="0">
                <a:effectLst/>
                <a:latin typeface="Times"/>
              </a:rPr>
              <a:t> </a:t>
            </a:r>
            <a:r>
              <a:rPr lang="en-US" sz="1800" dirty="0" err="1">
                <a:effectLst/>
                <a:latin typeface="Times"/>
              </a:rPr>
              <a:t>caracterización</a:t>
            </a:r>
            <a:r>
              <a:rPr lang="en-US" sz="1800" dirty="0">
                <a:effectLst/>
                <a:latin typeface="Times"/>
              </a:rPr>
              <a:t> </a:t>
            </a:r>
            <a:r>
              <a:rPr lang="en-US" sz="1800" dirty="0" err="1">
                <a:effectLst/>
                <a:latin typeface="Times"/>
              </a:rPr>
              <a:t>absoluta</a:t>
            </a:r>
            <a:r>
              <a:rPr lang="en-US" sz="1800" dirty="0">
                <a:effectLst/>
                <a:latin typeface="Times"/>
              </a:rPr>
              <a:t> que </a:t>
            </a:r>
            <a:r>
              <a:rPr lang="en-US" sz="1800" dirty="0" err="1">
                <a:effectLst/>
                <a:latin typeface="Times"/>
              </a:rPr>
              <a:t>divida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entre </a:t>
            </a:r>
            <a:r>
              <a:rPr lang="en-US" sz="1800" dirty="0" err="1">
                <a:effectLst/>
                <a:latin typeface="Times"/>
              </a:rPr>
              <a:t>agentes</a:t>
            </a:r>
            <a:r>
              <a:rPr lang="en-US" sz="1800" dirty="0">
                <a:effectLst/>
                <a:latin typeface="Times"/>
              </a:rPr>
              <a:t> y no </a:t>
            </a:r>
            <a:r>
              <a:rPr lang="en-US" sz="1800" dirty="0" err="1">
                <a:effectLst/>
                <a:latin typeface="Times"/>
              </a:rPr>
              <a:t>agentes</a:t>
            </a:r>
            <a:r>
              <a:rPr lang="en-US" sz="1800" dirty="0">
                <a:effectLst/>
                <a:latin typeface="Times"/>
              </a:rPr>
              <a:t>. Se </a:t>
            </a:r>
            <a:r>
              <a:rPr lang="en-US" sz="1800" dirty="0" err="1">
                <a:effectLst/>
                <a:latin typeface="Times"/>
              </a:rPr>
              <a:t>puede</a:t>
            </a:r>
            <a:r>
              <a:rPr lang="en-US" sz="1800" dirty="0">
                <a:effectLst/>
                <a:latin typeface="Times"/>
              </a:rPr>
              <a:t> </a:t>
            </a:r>
            <a:r>
              <a:rPr lang="en-US" sz="1800" dirty="0" err="1">
                <a:effectLst/>
                <a:latin typeface="Times"/>
              </a:rPr>
              <a:t>ver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calculadora</a:t>
            </a:r>
            <a:r>
              <a:rPr lang="en-US" sz="1800" dirty="0">
                <a:effectLst/>
                <a:latin typeface="Times"/>
              </a:rPr>
              <a:t> de mano </a:t>
            </a:r>
            <a:r>
              <a:rPr lang="en-US" sz="1800" dirty="0" err="1">
                <a:effectLst/>
                <a:latin typeface="Times"/>
              </a:rPr>
              <a:t>como</a:t>
            </a:r>
            <a:r>
              <a:rPr lang="en-US" sz="1800" dirty="0">
                <a:effectLst/>
                <a:latin typeface="Times"/>
              </a:rPr>
              <a:t> un </a:t>
            </a:r>
            <a:r>
              <a:rPr lang="en-US" sz="1800" dirty="0" err="1">
                <a:effectLst/>
                <a:latin typeface="Times"/>
              </a:rPr>
              <a:t>agente</a:t>
            </a:r>
            <a:r>
              <a:rPr lang="en-US" sz="1800" dirty="0">
                <a:effectLst/>
                <a:latin typeface="Times"/>
              </a:rPr>
              <a:t> que </a:t>
            </a:r>
            <a:r>
              <a:rPr lang="en-US" sz="1800" dirty="0" err="1">
                <a:effectLst/>
                <a:latin typeface="Times"/>
              </a:rPr>
              <a:t>elige</a:t>
            </a:r>
            <a:r>
              <a:rPr lang="en-US" sz="1800" dirty="0">
                <a:effectLst/>
                <a:latin typeface="Times"/>
              </a:rPr>
              <a:t> la </a:t>
            </a:r>
            <a:r>
              <a:rPr lang="en-US" sz="1800" dirty="0" err="1">
                <a:effectLst/>
                <a:latin typeface="Times"/>
              </a:rPr>
              <a:t>acción</a:t>
            </a:r>
            <a:r>
              <a:rPr lang="en-US" sz="1800" dirty="0">
                <a:effectLst/>
                <a:latin typeface="Times"/>
              </a:rPr>
              <a:t> de </a:t>
            </a:r>
            <a:r>
              <a:rPr lang="en-US" sz="1800" dirty="0" err="1">
                <a:effectLst/>
                <a:latin typeface="Times"/>
              </a:rPr>
              <a:t>mostrar</a:t>
            </a:r>
            <a:r>
              <a:rPr lang="en-US" sz="1800" dirty="0">
                <a:effectLst/>
                <a:latin typeface="Times"/>
              </a:rPr>
              <a:t> &lt;&lt;4&gt;&gt; </a:t>
            </a:r>
            <a:r>
              <a:rPr lang="en-US" sz="1800" dirty="0" err="1">
                <a:effectLst/>
                <a:latin typeface="Times"/>
              </a:rPr>
              <a:t>en</a:t>
            </a:r>
            <a:r>
              <a:rPr lang="en-US" sz="1800" dirty="0">
                <a:effectLst/>
                <a:latin typeface="Times"/>
              </a:rPr>
              <a:t> la </a:t>
            </a:r>
            <a:r>
              <a:rPr lang="en-US" sz="1800" dirty="0" err="1">
                <a:effectLst/>
                <a:latin typeface="Times"/>
              </a:rPr>
              <a:t>pantalla</a:t>
            </a:r>
            <a:r>
              <a:rPr lang="en-US" sz="1800" dirty="0">
                <a:effectLst/>
                <a:latin typeface="Times"/>
              </a:rPr>
              <a:t>, dada la </a:t>
            </a:r>
            <a:r>
              <a:rPr lang="en-US" sz="1800" dirty="0" err="1">
                <a:effectLst/>
                <a:latin typeface="Times"/>
              </a:rPr>
              <a:t>secuencia</a:t>
            </a:r>
            <a:r>
              <a:rPr lang="en-US" sz="1800" dirty="0">
                <a:effectLst/>
                <a:latin typeface="Times"/>
              </a:rPr>
              <a:t> de </a:t>
            </a:r>
            <a:r>
              <a:rPr lang="en-US" sz="1800" dirty="0" err="1">
                <a:effectLst/>
                <a:latin typeface="Times"/>
              </a:rPr>
              <a:t>percepciones</a:t>
            </a:r>
            <a:r>
              <a:rPr lang="en-US" sz="1800" dirty="0">
                <a:effectLst/>
                <a:latin typeface="Times"/>
              </a:rPr>
              <a:t> &lt;&lt;2 + 2&gt;&gt;. Pero </a:t>
            </a:r>
            <a:r>
              <a:rPr lang="en-US" sz="1800" dirty="0" err="1">
                <a:effectLst/>
                <a:latin typeface="Times"/>
              </a:rPr>
              <a:t>este</a:t>
            </a:r>
            <a:r>
              <a:rPr lang="en-US" sz="1800" dirty="0">
                <a:effectLst/>
                <a:latin typeface="Times"/>
              </a:rPr>
              <a:t> </a:t>
            </a:r>
            <a:r>
              <a:rPr lang="en-US" sz="1800" dirty="0" err="1">
                <a:effectLst/>
                <a:latin typeface="Times"/>
              </a:rPr>
              <a:t>análisis</a:t>
            </a:r>
            <a:r>
              <a:rPr lang="en-US" sz="1800" dirty="0">
                <a:effectLst/>
                <a:latin typeface="Times"/>
              </a:rPr>
              <a:t> </a:t>
            </a:r>
            <a:r>
              <a:rPr lang="en-US" sz="1800" dirty="0" err="1">
                <a:effectLst/>
                <a:latin typeface="Times"/>
              </a:rPr>
              <a:t>difícilmente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mejorar</a:t>
            </a:r>
            <a:r>
              <a:rPr lang="en-US" sz="1800" dirty="0">
                <a:effectLst/>
                <a:latin typeface="Times"/>
              </a:rPr>
              <a:t> </a:t>
            </a:r>
            <a:r>
              <a:rPr lang="en-US" sz="1800" dirty="0" err="1">
                <a:effectLst/>
                <a:latin typeface="Times"/>
              </a:rPr>
              <a:t>nuestro</a:t>
            </a:r>
            <a:r>
              <a:rPr lang="en-US" sz="1800" dirty="0">
                <a:effectLst/>
                <a:latin typeface="Times"/>
              </a:rPr>
              <a:t> </a:t>
            </a:r>
            <a:r>
              <a:rPr lang="en-US" sz="1800" dirty="0" err="1">
                <a:effectLst/>
                <a:latin typeface="Times"/>
              </a:rPr>
              <a:t>conocimiento</a:t>
            </a:r>
            <a:r>
              <a:rPr lang="en-US" sz="1800" dirty="0">
                <a:effectLst/>
                <a:latin typeface="Times"/>
              </a:rPr>
              <a:t> </a:t>
            </a:r>
            <a:r>
              <a:rPr lang="en-US" sz="1800" dirty="0" err="1">
                <a:effectLst/>
                <a:latin typeface="Times"/>
              </a:rPr>
              <a:t>acerca</a:t>
            </a:r>
            <a:r>
              <a:rPr lang="en-US" sz="1800" dirty="0">
                <a:effectLst/>
                <a:latin typeface="Times"/>
              </a:rPr>
              <a:t> de las </a:t>
            </a:r>
            <a:r>
              <a:rPr lang="en-US" sz="1800" dirty="0" err="1">
                <a:effectLst/>
                <a:latin typeface="Times"/>
              </a:rPr>
              <a:t>calculadoras</a:t>
            </a:r>
            <a:r>
              <a:rPr lang="en-US" sz="1800" dirty="0">
                <a:effectLst/>
                <a:latin typeface="Times"/>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60128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FDEEC-9D6F-0249-ACF2-7E905829D0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B5A62-504E-8B41-8583-8A09D16EC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41E78F-5292-7B3A-E99A-10446DACAC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8CEA3E28-9CCC-B529-74A3-0D9AA1BDBB6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6938319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6726B-02E4-BA50-5106-AF070E0B8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607F1-8415-3D6C-A6E1-9F9E1FA09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67B84-6F9A-BAC4-9913-C5F0F5578E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a:t>
            </a:r>
            <a:r>
              <a:rPr lang="en-US" sz="1800" dirty="0" err="1"/>
              <a:t>torre</a:t>
            </a:r>
            <a:r>
              <a:rPr lang="en-US" sz="1800" dirty="0"/>
              <a:t> de Hanoi, </a:t>
            </a:r>
            <a:r>
              <a:rPr lang="en-US" sz="1800" dirty="0" err="1"/>
              <a:t>como</a:t>
            </a:r>
            <a:r>
              <a:rPr lang="en-US" sz="1800" dirty="0"/>
              <a:t> </a:t>
            </a:r>
            <a:r>
              <a:rPr lang="en-US" sz="1800" dirty="0" err="1"/>
              <a:t>todos</a:t>
            </a:r>
            <a:r>
              <a:rPr lang="en-US" sz="1800" dirty="0"/>
              <a:t> </a:t>
            </a:r>
            <a:r>
              <a:rPr lang="en-US" sz="1800" dirty="0" err="1"/>
              <a:t>los</a:t>
            </a:r>
            <a:r>
              <a:rPr lang="en-US" sz="1800" dirty="0"/>
              <a:t> pasos son </a:t>
            </a:r>
            <a:r>
              <a:rPr lang="en-US" sz="1800" dirty="0" err="1"/>
              <a:t>iguales</a:t>
            </a:r>
            <a:r>
              <a:rPr lang="en-US" sz="1800" dirty="0"/>
              <a:t>, </a:t>
            </a:r>
            <a:r>
              <a:rPr lang="en-US" sz="1800" dirty="0" err="1"/>
              <a:t>este</a:t>
            </a:r>
            <a:r>
              <a:rPr lang="en-US" sz="1800" dirty="0"/>
              <a:t> </a:t>
            </a:r>
            <a:r>
              <a:rPr lang="en-US" sz="1800" dirty="0" err="1"/>
              <a:t>algoritmo</a:t>
            </a:r>
            <a:r>
              <a:rPr lang="en-US" sz="1800" dirty="0"/>
              <a:t> no genera </a:t>
            </a:r>
            <a:r>
              <a:rPr lang="en-US" sz="1800" dirty="0" err="1"/>
              <a:t>ninguna</a:t>
            </a:r>
            <a:r>
              <a:rPr lang="en-US" sz="1800" dirty="0"/>
              <a:t> </a:t>
            </a:r>
            <a:r>
              <a:rPr lang="en-US" sz="1800" dirty="0" err="1"/>
              <a:t>ventaja</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Usa </a:t>
            </a:r>
            <a:r>
              <a:rPr lang="en-US" sz="1800" dirty="0" err="1"/>
              <a:t>una</a:t>
            </a:r>
            <a:r>
              <a:rPr lang="en-US" sz="1800" dirty="0"/>
              <a:t> cola de </a:t>
            </a:r>
            <a:r>
              <a:rPr lang="en-US" sz="1800" dirty="0" err="1"/>
              <a:t>prioridad</a:t>
            </a:r>
            <a:r>
              <a:rPr lang="en-US" sz="1800" dirty="0"/>
              <a:t> que le da </a:t>
            </a:r>
            <a:r>
              <a:rPr lang="en-US" sz="1800" dirty="0" err="1"/>
              <a:t>ventaja</a:t>
            </a:r>
            <a:r>
              <a:rPr lang="en-US" sz="1800" dirty="0"/>
              <a:t> al </a:t>
            </a:r>
            <a:r>
              <a:rPr lang="en-US" sz="1800" dirty="0" err="1"/>
              <a:t>menor</a:t>
            </a:r>
            <a:r>
              <a:rPr lang="en-US" sz="1800" dirty="0"/>
              <a:t> </a:t>
            </a:r>
            <a:r>
              <a:rPr lang="en-US" sz="1800" dirty="0" err="1"/>
              <a:t>costo</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En O(bm) b es </a:t>
            </a:r>
            <a:r>
              <a:rPr lang="en-US" sz="1800" dirty="0" err="1"/>
              <a:t>el</a:t>
            </a:r>
            <a:r>
              <a:rPr lang="en-US" sz="1800" dirty="0"/>
              <a:t> </a:t>
            </a:r>
            <a:r>
              <a:rPr lang="en-US" sz="1800" dirty="0" err="1"/>
              <a:t>nivel</a:t>
            </a:r>
            <a:r>
              <a:rPr lang="en-US" sz="1800" dirty="0"/>
              <a:t> de branching, y m es la maxima </a:t>
            </a:r>
            <a:r>
              <a:rPr lang="en-US" sz="1800" dirty="0" err="1"/>
              <a:t>profundidad</a:t>
            </a:r>
            <a:r>
              <a:rPr lang="en-US" sz="1800" dirty="0"/>
              <a:t>. Lo que es tera </a:t>
            </a:r>
            <a:r>
              <a:rPr lang="en-US" sz="1800" dirty="0" err="1"/>
              <a:t>en</a:t>
            </a:r>
            <a:r>
              <a:rPr lang="en-US" sz="1800" dirty="0"/>
              <a:t> ancho, aca es kilobytes. </a:t>
            </a:r>
          </a:p>
        </p:txBody>
      </p:sp>
      <p:sp>
        <p:nvSpPr>
          <p:cNvPr id="4" name="Slide Number Placeholder 3">
            <a:extLst>
              <a:ext uri="{FF2B5EF4-FFF2-40B4-BE49-F238E27FC236}">
                <a16:creationId xmlns:a16="http://schemas.microsoft.com/office/drawing/2014/main" id="{E333EFE0-E4A2-CA70-6D88-715D8368B70C}"/>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18630749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effectLst/>
                <a:latin typeface="Times"/>
              </a:rPr>
              <a:t>los</a:t>
            </a:r>
            <a:r>
              <a:rPr lang="en-US" sz="8000" dirty="0">
                <a:effectLst/>
                <a:latin typeface="Times"/>
              </a:rPr>
              <a:t> </a:t>
            </a:r>
            <a:r>
              <a:rPr lang="en-US" sz="8000" dirty="0" err="1">
                <a:effectLst/>
                <a:latin typeface="Times"/>
              </a:rPr>
              <a:t>límites</a:t>
            </a:r>
            <a:r>
              <a:rPr lang="en-US" sz="8000" dirty="0">
                <a:effectLst/>
                <a:latin typeface="Times"/>
              </a:rPr>
              <a:t> de </a:t>
            </a:r>
            <a:r>
              <a:rPr lang="en-US" sz="8000" dirty="0" err="1">
                <a:effectLst/>
                <a:latin typeface="Times"/>
              </a:rPr>
              <a:t>profundidad</a:t>
            </a:r>
            <a:r>
              <a:rPr lang="en-US" sz="8000" dirty="0">
                <a:effectLst/>
                <a:latin typeface="Times"/>
              </a:rPr>
              <a:t> </a:t>
            </a:r>
            <a:r>
              <a:rPr lang="en-US" sz="8000" dirty="0" err="1">
                <a:effectLst/>
                <a:latin typeface="Times"/>
              </a:rPr>
              <a:t>pueden</a:t>
            </a:r>
            <a:r>
              <a:rPr lang="en-US" sz="8000" dirty="0">
                <a:effectLst/>
                <a:latin typeface="Times"/>
              </a:rPr>
              <a:t> </a:t>
            </a:r>
            <a:r>
              <a:rPr lang="en-US" sz="8000" dirty="0" err="1">
                <a:effectLst/>
                <a:latin typeface="Times"/>
              </a:rPr>
              <a:t>estar</a:t>
            </a:r>
            <a:r>
              <a:rPr lang="en-US" sz="8000" dirty="0">
                <a:effectLst/>
                <a:latin typeface="Times"/>
              </a:rPr>
              <a:t> </a:t>
            </a:r>
            <a:r>
              <a:rPr lang="en-US" sz="8000" dirty="0" err="1">
                <a:effectLst/>
                <a:latin typeface="Times"/>
              </a:rPr>
              <a:t>basados</a:t>
            </a:r>
            <a:r>
              <a:rPr lang="en-US" sz="8000" dirty="0">
                <a:effectLst/>
                <a:latin typeface="Times"/>
              </a:rPr>
              <a:t> </a:t>
            </a:r>
            <a:r>
              <a:rPr lang="en-US" sz="8000" dirty="0" err="1">
                <a:effectLst/>
                <a:latin typeface="Times"/>
              </a:rPr>
              <a:t>en</a:t>
            </a:r>
            <a:r>
              <a:rPr lang="en-US" sz="8000" dirty="0">
                <a:effectLst/>
                <a:latin typeface="Times"/>
              </a:rPr>
              <a:t> </a:t>
            </a:r>
            <a:r>
              <a:rPr lang="en-US" sz="8000" dirty="0" err="1">
                <a:effectLst/>
                <a:latin typeface="Times"/>
              </a:rPr>
              <a:t>el</a:t>
            </a:r>
            <a:r>
              <a:rPr lang="en-US" sz="8000" dirty="0">
                <a:effectLst/>
                <a:latin typeface="Times"/>
              </a:rPr>
              <a:t> </a:t>
            </a:r>
            <a:r>
              <a:rPr lang="en-US" sz="8000" dirty="0" err="1">
                <a:effectLst/>
                <a:latin typeface="Times"/>
              </a:rPr>
              <a:t>conocimiento</a:t>
            </a:r>
            <a:r>
              <a:rPr lang="en-US" sz="8000" dirty="0">
                <a:effectLst/>
                <a:latin typeface="Times"/>
              </a:rPr>
              <a:t> del </a:t>
            </a:r>
            <a:r>
              <a:rPr lang="en-US" sz="8000" dirty="0" err="1">
                <a:effectLst/>
                <a:latin typeface="Times"/>
              </a:rPr>
              <a:t>problema</a:t>
            </a:r>
            <a:r>
              <a:rPr lang="en-US" sz="8000" dirty="0">
                <a:effectLst/>
                <a:latin typeface="Times"/>
              </a:rPr>
              <a:t>. Para la mayor </a:t>
            </a:r>
            <a:r>
              <a:rPr lang="en-US" sz="8000" dirty="0" err="1">
                <a:effectLst/>
                <a:latin typeface="Times"/>
              </a:rPr>
              <a:t>parte</a:t>
            </a:r>
            <a:r>
              <a:rPr lang="en-US" sz="8000" dirty="0">
                <a:effectLst/>
                <a:latin typeface="Times"/>
              </a:rPr>
              <a:t> de </a:t>
            </a:r>
            <a:r>
              <a:rPr lang="en-US" sz="8000" dirty="0" err="1">
                <a:effectLst/>
                <a:latin typeface="Times"/>
              </a:rPr>
              <a:t>problemas</a:t>
            </a:r>
            <a:r>
              <a:rPr lang="en-US" sz="8000" dirty="0">
                <a:effectLst/>
                <a:latin typeface="Times"/>
              </a:rPr>
              <a:t>, sin embargo, no </a:t>
            </a:r>
            <a:r>
              <a:rPr lang="en-US" sz="8000" dirty="0" err="1">
                <a:effectLst/>
                <a:latin typeface="Times"/>
              </a:rPr>
              <a:t>conoceremos</a:t>
            </a:r>
            <a:r>
              <a:rPr lang="en-US" sz="8000" dirty="0">
                <a:effectLst/>
                <a:latin typeface="Times"/>
              </a:rPr>
              <a:t> un </a:t>
            </a:r>
            <a:r>
              <a:rPr lang="en-US" sz="8000" dirty="0" err="1">
                <a:effectLst/>
                <a:latin typeface="Times"/>
              </a:rPr>
              <a:t>límite</a:t>
            </a:r>
            <a:r>
              <a:rPr lang="en-US" sz="8000" dirty="0">
                <a:effectLst/>
                <a:latin typeface="Times"/>
              </a:rPr>
              <a:t> de </a:t>
            </a:r>
            <a:r>
              <a:rPr lang="en-US" sz="8000" dirty="0" err="1">
                <a:effectLst/>
                <a:latin typeface="Times"/>
              </a:rPr>
              <a:t>profundidad</a:t>
            </a:r>
            <a:r>
              <a:rPr lang="en-US" sz="8000" dirty="0">
                <a:effectLst/>
                <a:latin typeface="Times"/>
              </a:rPr>
              <a:t> bueno hasta que </a:t>
            </a:r>
            <a:r>
              <a:rPr lang="en-US" sz="8000" dirty="0" err="1">
                <a:effectLst/>
                <a:latin typeface="Times"/>
              </a:rPr>
              <a:t>hayamos</a:t>
            </a:r>
            <a:r>
              <a:rPr lang="en-US" sz="8000" dirty="0">
                <a:effectLst/>
                <a:latin typeface="Times"/>
              </a:rPr>
              <a:t> </a:t>
            </a:r>
            <a:r>
              <a:rPr lang="en-US" sz="8000" dirty="0" err="1">
                <a:effectLst/>
                <a:latin typeface="Times"/>
              </a:rPr>
              <a:t>resuelto</a:t>
            </a:r>
            <a:r>
              <a:rPr lang="en-US" sz="8000" dirty="0">
                <a:effectLst/>
                <a:latin typeface="Times"/>
              </a:rPr>
              <a:t> </a:t>
            </a:r>
            <a:r>
              <a:rPr lang="en-US" sz="8000" dirty="0" err="1">
                <a:effectLst/>
                <a:latin typeface="Times"/>
              </a:rPr>
              <a:t>el</a:t>
            </a:r>
            <a:r>
              <a:rPr lang="en-US" sz="8000" dirty="0">
                <a:effectLst/>
                <a:latin typeface="Times"/>
              </a:rPr>
              <a:t> </a:t>
            </a:r>
            <a:r>
              <a:rPr lang="en-US" sz="8000" dirty="0" err="1">
                <a:effectLst/>
                <a:latin typeface="Times"/>
              </a:rPr>
              <a:t>problema</a:t>
            </a:r>
            <a:r>
              <a:rPr lang="en-US" sz="8000" dirty="0">
                <a:effectLst/>
                <a:latin typeface="Times"/>
              </a:rPr>
              <a:t>. </a:t>
            </a:r>
            <a:endParaRPr lang="en-US" sz="427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604186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7AFE-8762-B288-7379-216EC0343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5C16A-92B5-E47D-0E8D-D107555AD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5941B-9B9E-6640-A674-7A8A1D57E0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a:extLst>
              <a:ext uri="{FF2B5EF4-FFF2-40B4-BE49-F238E27FC236}">
                <a16:creationId xmlns:a16="http://schemas.microsoft.com/office/drawing/2014/main" id="{323E299F-A449-C25D-E75D-E732C0AA0D25}"/>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260108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44C88-6782-9DFB-71A1-91DF50CC1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77CD8-6F71-9804-1726-CAE9960A2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BBD05-9BA4-7ADF-34DA-98B520B75A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a:extLst>
              <a:ext uri="{FF2B5EF4-FFF2-40B4-BE49-F238E27FC236}">
                <a16:creationId xmlns:a16="http://schemas.microsoft.com/office/drawing/2014/main" id="{72AC648D-E711-010D-3F4E-8637ED0A2811}"/>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41694980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14DE-C0E0-D123-323C-8A2FF4F28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CCE56-2F3C-A279-EB92-6295502F5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7791E-37F3-9E7D-CA03-2D5EC75EAC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p:txBody>
      </p:sp>
      <p:sp>
        <p:nvSpPr>
          <p:cNvPr id="4" name="Slide Number Placeholder 3">
            <a:extLst>
              <a:ext uri="{FF2B5EF4-FFF2-40B4-BE49-F238E27FC236}">
                <a16:creationId xmlns:a16="http://schemas.microsoft.com/office/drawing/2014/main" id="{91BE82CD-FBC5-C519-129B-02C770078EEF}"/>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190692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4BB9D-082A-44B8-F3EF-7DBFBEE51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FFC46-6604-F75A-48C1-94CB38138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B19C6-2E25-60CB-FE01-15ED67F6AC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p:txBody>
      </p:sp>
      <p:sp>
        <p:nvSpPr>
          <p:cNvPr id="4" name="Slide Number Placeholder 3">
            <a:extLst>
              <a:ext uri="{FF2B5EF4-FFF2-40B4-BE49-F238E27FC236}">
                <a16:creationId xmlns:a16="http://schemas.microsoft.com/office/drawing/2014/main" id="{7DE4FCF3-C59B-AD40-BEBB-B2533FDC1D98}"/>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40349083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14960644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1664257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101287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 sz="8800" b="1" dirty="0">
                <a:solidFill>
                  <a:schemeClr val="accent1"/>
                </a:solidFill>
              </a:rPr>
              <a:t>Empezar con esto antes de ver lo que esta en la diapo:</a:t>
            </a:r>
          </a:p>
          <a:p>
            <a:pPr marL="0" indent="0">
              <a:buNone/>
            </a:pPr>
            <a:r>
              <a:rPr lang="es-ES" sz="8800" b="1" dirty="0">
                <a:solidFill>
                  <a:schemeClr val="accent1"/>
                </a:solidFill>
              </a:rPr>
              <a:t>Un agente racional </a:t>
            </a:r>
            <a:r>
              <a:rPr lang="es-ES" sz="8800" dirty="0"/>
              <a:t>es aquel que hace lo correcto. Es decir, cada elemento de la tabla que define la función del agente se tendría que rellenar correctamente.</a:t>
            </a:r>
          </a:p>
          <a:p>
            <a:pPr marL="0" indent="0">
              <a:buNone/>
            </a:pPr>
            <a:r>
              <a:rPr lang="es-ES" sz="8800" dirty="0"/>
              <a:t>Hacer lo correcto es mejor que hacer algo incorrecto, pero </a:t>
            </a:r>
            <a:r>
              <a:rPr lang="es-ES" sz="8800" b="1" i="1" dirty="0"/>
              <a:t>¿qué significa hacer lo correcto? </a:t>
            </a:r>
          </a:p>
          <a:p>
            <a:pPr marL="0" indent="0">
              <a:buNone/>
            </a:pPr>
            <a:r>
              <a:rPr lang="es-ES" sz="8800" dirty="0"/>
              <a:t>Como primera aproximación, se puede decir que lo correcto es aquello que permite al agente obtener un resultado mejor.</a:t>
            </a:r>
          </a:p>
          <a:p>
            <a:pPr marL="0" indent="0">
              <a:buNone/>
            </a:pPr>
            <a:r>
              <a:rPr lang="es-ES" sz="8800" dirty="0"/>
              <a:t>Por tanto, necesitamos determinar una </a:t>
            </a:r>
            <a:r>
              <a:rPr lang="es-ES" sz="8800" b="1" dirty="0">
                <a:solidFill>
                  <a:schemeClr val="accent4"/>
                </a:solidFill>
              </a:rPr>
              <a:t>forma de medir el éxito</a:t>
            </a:r>
            <a:r>
              <a:rPr lang="es-ES" sz="8800" dirty="0"/>
              <a:t>.</a:t>
            </a:r>
            <a:endParaRPr lang="es-ES" sz="8800" b="1"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The</a:t>
            </a:r>
            <a:r>
              <a:rPr lang="es-ES" sz="6000" dirty="0"/>
              <a:t> </a:t>
            </a:r>
            <a:r>
              <a:rPr lang="es-ES" sz="6000" dirty="0" err="1"/>
              <a:t>monkey</a:t>
            </a:r>
            <a:r>
              <a:rPr lang="es-ES" sz="6000" dirty="0"/>
              <a:t> </a:t>
            </a:r>
            <a:r>
              <a:rPr lang="es-ES" sz="6000" dirty="0" err="1"/>
              <a:t>paw</a:t>
            </a:r>
            <a:r>
              <a:rPr lang="es-ES" sz="6000" dirty="0"/>
              <a:t> - </a:t>
            </a:r>
            <a:r>
              <a:rPr lang="en-US" sz="8000" dirty="0"/>
              <a:t>W. W. Jacobs</a:t>
            </a:r>
            <a:r>
              <a:rPr lang="es-ES" sz="6000" dirty="0"/>
              <a:t>, dado que hay que ser preciso con la medida de rendimiento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33707272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Es fácil imaginar esto en problemas de búsqueda de mejor ruta a un punto geográfico, la función heurística es la distancia geométrica entre el punto y el destino.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23946626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35571969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450976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D0732-1B70-FD0D-9C07-9571D47F2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7E83FD-05F7-D4FE-BDBC-E13346103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0E66B-224D-1173-F54B-D7EE0C8B8B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EC167DB3-4312-BC8D-38C0-7A6586F1F091}"/>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31032336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B959-F7DA-9910-A82B-0C3A09465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6DEE6-941C-6C3F-A70E-50FDFF052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EDEE8-1A0D-BDE5-CE60-788B227F8F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D0667176-A58A-EC5C-47D8-6A283BEAA11E}"/>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34895620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0F9A-86E0-BBB4-171F-9CCB9172F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45EDCA-1C0C-BFC8-E4A6-E0F0C8520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47766-4147-4041-63B8-D81131A3FC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01CCBA67-711B-533A-5C12-34FA2D2137DD}"/>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34911708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A4FD-5D29-BF67-E7ED-77E7CD6ED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A090A-3E7A-A062-CE32-343133DD0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74491-5EA7-05FB-76A3-98C3128BD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84CDF37F-4006-74B7-3E88-BD1E82BA8294}"/>
              </a:ext>
            </a:extLst>
          </p:cNvPr>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350243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22914751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FA76A-35EC-BF14-1505-D50F0CCAE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95641-9CF6-1489-A05D-40D5F22BA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77E59-2F65-91DE-D0B9-78A80C29E0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0CEB10A1-B092-33CA-5611-15055499765F}"/>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16126017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EE45-9187-29C7-60A1-7EC42AA03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1C292-AE82-B259-7174-A522FD905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BFD9B-498B-9A37-4C57-4C73DA956A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AEEA7E8D-2FD7-3DE5-7FD8-39792FCF6861}"/>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415067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vida</a:t>
            </a:r>
            <a:r>
              <a:rPr lang="en-US" sz="1800" dirty="0">
                <a:effectLst/>
                <a:latin typeface="Times"/>
              </a:rPr>
              <a:t> </a:t>
            </a:r>
            <a:r>
              <a:rPr lang="en-US" sz="1800" dirty="0" err="1">
                <a:effectLst/>
                <a:latin typeface="Times"/>
              </a:rPr>
              <a:t>temeraria</a:t>
            </a:r>
            <a:r>
              <a:rPr lang="en-US" sz="1800" dirty="0">
                <a:effectLst/>
                <a:latin typeface="Times"/>
              </a:rPr>
              <a:t> con altos y </a:t>
            </a:r>
            <a:r>
              <a:rPr lang="en-US" sz="1800" dirty="0" err="1">
                <a:effectLst/>
                <a:latin typeface="Times"/>
              </a:rPr>
              <a:t>bajos</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existencia</a:t>
            </a:r>
            <a:r>
              <a:rPr lang="en-US" sz="1800" dirty="0">
                <a:effectLst/>
                <a:latin typeface="Times"/>
              </a:rPr>
              <a:t> </a:t>
            </a:r>
            <a:r>
              <a:rPr lang="en-US" sz="1800" dirty="0" err="1">
                <a:effectLst/>
                <a:latin typeface="Times"/>
              </a:rPr>
              <a:t>segura</a:t>
            </a:r>
            <a:r>
              <a:rPr lang="en-US" sz="1800" dirty="0">
                <a:effectLst/>
                <a:latin typeface="Times"/>
              </a:rPr>
              <a:t> </a:t>
            </a:r>
            <a:r>
              <a:rPr lang="en-US" sz="1800" dirty="0" err="1">
                <a:effectLst/>
                <a:latin typeface="Times"/>
              </a:rPr>
              <a:t>pero</a:t>
            </a:r>
            <a:r>
              <a:rPr lang="en-US" sz="1800" dirty="0">
                <a:effectLst/>
                <a:latin typeface="Times"/>
              </a:rPr>
              <a:t> </a:t>
            </a:r>
            <a:r>
              <a:rPr lang="en-US" sz="1800" dirty="0" err="1">
                <a:effectLst/>
                <a:latin typeface="Times"/>
              </a:rPr>
              <a:t>aburrida</a:t>
            </a:r>
            <a:r>
              <a:rPr lang="en-US" sz="1800" dirty="0">
                <a:effectLst/>
                <a:latin typeface="Times"/>
              </a:rPr>
              <a:t>? </a:t>
            </a:r>
          </a:p>
          <a:p>
            <a:endParaRPr lang="en-US" sz="1800" dirty="0">
              <a:effectLst/>
              <a:latin typeface="Times"/>
            </a:endParaRPr>
          </a:p>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economía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todo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a:t>
            </a:r>
            <a:r>
              <a:rPr lang="en-US" sz="1800" dirty="0" err="1">
                <a:effectLst/>
                <a:latin typeface="Times"/>
              </a:rPr>
              <a:t>vive</a:t>
            </a:r>
            <a:r>
              <a:rPr lang="en-US" sz="1800" dirty="0">
                <a:effectLst/>
                <a:latin typeface="Times"/>
              </a:rPr>
              <a:t> </a:t>
            </a:r>
            <a:r>
              <a:rPr lang="en-US" sz="1800" dirty="0" err="1">
                <a:effectLst/>
                <a:latin typeface="Times"/>
              </a:rPr>
              <a:t>en</a:t>
            </a:r>
            <a:r>
              <a:rPr lang="en-US" sz="1800" dirty="0">
                <a:effectLst/>
                <a:latin typeface="Times"/>
              </a:rPr>
              <a:t> un </a:t>
            </a:r>
            <a:r>
              <a:rPr lang="en-US" sz="1800" dirty="0" err="1">
                <a:effectLst/>
                <a:latin typeface="Times"/>
              </a:rPr>
              <a:t>estado</a:t>
            </a:r>
            <a:r>
              <a:rPr lang="en-US" sz="1800" dirty="0">
                <a:effectLst/>
                <a:latin typeface="Times"/>
              </a:rPr>
              <a:t> de </a:t>
            </a:r>
            <a:r>
              <a:rPr lang="en-US" sz="1800" dirty="0" err="1">
                <a:effectLst/>
                <a:latin typeface="Times"/>
              </a:rPr>
              <a:t>moderada</a:t>
            </a:r>
            <a:r>
              <a:rPr lang="en-US" sz="1800" dirty="0">
                <a:effectLst/>
                <a:latin typeface="Times"/>
              </a:rPr>
              <a:t> </a:t>
            </a:r>
            <a:r>
              <a:rPr lang="en-US" sz="1800" dirty="0" err="1">
                <a:effectLst/>
                <a:latin typeface="Times"/>
              </a:rPr>
              <a:t>pobreza</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algunos</a:t>
            </a:r>
            <a:r>
              <a:rPr lang="en-US" sz="1800" dirty="0">
                <a:effectLst/>
                <a:latin typeface="Times"/>
              </a:rPr>
              <a:t> </a:t>
            </a:r>
            <a:r>
              <a:rPr lang="en-US" sz="1800" dirty="0" err="1">
                <a:effectLst/>
                <a:latin typeface="Times"/>
              </a:rPr>
              <a:t>viven</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abundancia</a:t>
            </a:r>
            <a:r>
              <a:rPr lang="en-US" sz="1800" dirty="0">
                <a:effectLst/>
                <a:latin typeface="Times"/>
              </a:rPr>
              <a:t> y </a:t>
            </a:r>
            <a:r>
              <a:rPr lang="en-US" sz="1800" dirty="0" err="1">
                <a:effectLst/>
                <a:latin typeface="Times"/>
              </a:rPr>
              <a:t>otros</a:t>
            </a:r>
            <a:r>
              <a:rPr lang="en-US" sz="1800" dirty="0">
                <a:effectLst/>
                <a:latin typeface="Times"/>
              </a:rPr>
              <a:t> son </a:t>
            </a:r>
            <a:r>
              <a:rPr lang="en-US" sz="1800" dirty="0" err="1">
                <a:effectLst/>
                <a:latin typeface="Times"/>
              </a:rPr>
              <a:t>muy</a:t>
            </a:r>
            <a:r>
              <a:rPr lang="en-US" sz="1800" dirty="0">
                <a:effectLst/>
                <a:latin typeface="Times"/>
              </a:rPr>
              <a:t> </a:t>
            </a:r>
            <a:r>
              <a:rPr lang="en-US" sz="1800" dirty="0" err="1">
                <a:effectLst/>
                <a:latin typeface="Times"/>
              </a:rPr>
              <a:t>pobres</a:t>
            </a:r>
            <a:r>
              <a:rPr lang="en-US" sz="1800" dirty="0">
                <a:effectLst/>
                <a:latin typeface="Times"/>
              </a:rPr>
              <a:t>? </a:t>
            </a:r>
          </a:p>
          <a:p>
            <a:endParaRPr lang="en-US" sz="1800" dirty="0">
              <a:effectLst/>
              <a:latin typeface="Times"/>
            </a:endParaRPr>
          </a:p>
          <a:p>
            <a:r>
              <a:rPr lang="en-US" sz="1800" dirty="0">
                <a:effectLst/>
                <a:latin typeface="Times"/>
              </a:rPr>
              <a:t>Para </a:t>
            </a:r>
            <a:r>
              <a:rPr lang="en-US" sz="1800" dirty="0" err="1">
                <a:effectLst/>
                <a:latin typeface="Times"/>
              </a:rPr>
              <a:t>esta</a:t>
            </a:r>
            <a:r>
              <a:rPr lang="en-US" sz="1800" dirty="0">
                <a:effectLst/>
                <a:latin typeface="Times"/>
              </a:rPr>
              <a:t> </a:t>
            </a:r>
            <a:r>
              <a:rPr lang="en-US" sz="1800" dirty="0" err="1">
                <a:effectLst/>
                <a:latin typeface="Times"/>
              </a:rPr>
              <a:t>clase</a:t>
            </a:r>
            <a:r>
              <a:rPr lang="en-US" sz="1800" dirty="0">
                <a:effectLst/>
                <a:latin typeface="Times"/>
              </a:rPr>
              <a:t>, </a:t>
            </a:r>
            <a:r>
              <a:rPr lang="en-US" sz="1800" dirty="0" err="1">
                <a:effectLst/>
                <a:latin typeface="Times"/>
              </a:rPr>
              <a:t>vamos</a:t>
            </a:r>
            <a:r>
              <a:rPr lang="en-US" sz="1800" dirty="0">
                <a:effectLst/>
                <a:latin typeface="Times"/>
              </a:rPr>
              <a:t> a </a:t>
            </a:r>
            <a:r>
              <a:rPr lang="en-US" sz="1800" dirty="0" err="1">
                <a:effectLst/>
                <a:latin typeface="Times"/>
              </a:rPr>
              <a:t>asumir</a:t>
            </a:r>
            <a:r>
              <a:rPr lang="en-US" sz="1800" dirty="0">
                <a:effectLst/>
                <a:latin typeface="Times"/>
              </a:rPr>
              <a:t> que la </a:t>
            </a:r>
            <a:r>
              <a:rPr lang="en-US" sz="1800" dirty="0" err="1">
                <a:effectLst/>
                <a:latin typeface="Times"/>
              </a:rPr>
              <a:t>medida</a:t>
            </a:r>
            <a:r>
              <a:rPr lang="en-US" sz="1800" dirty="0">
                <a:effectLst/>
                <a:latin typeface="Times"/>
              </a:rPr>
              <a:t> </a:t>
            </a:r>
            <a:r>
              <a:rPr lang="en-US" sz="1800" dirty="0" err="1">
                <a:effectLst/>
                <a:latin typeface="Times"/>
              </a:rPr>
              <a:t>esta</a:t>
            </a:r>
            <a:r>
              <a:rPr lang="en-US" sz="1800" dirty="0">
                <a:effectLst/>
                <a:latin typeface="Times"/>
              </a:rPr>
              <a:t> bien </a:t>
            </a:r>
            <a:r>
              <a:rPr lang="en-US" sz="1800" dirty="0" err="1">
                <a:effectLst/>
                <a:latin typeface="Times"/>
              </a:rPr>
              <a:t>definida</a:t>
            </a:r>
            <a:r>
              <a:rPr lang="en-US" sz="1800" dirty="0">
                <a:effectLst/>
                <a:latin typeface="Times"/>
              </a:rPr>
              <a:t>.</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14525502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1789B-8BF1-1431-FD6E-AF3FAA778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559F-BAAC-4F31-400C-F56E98A68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044CF-5029-221A-09B4-F259BFD71B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36CCEB84-88A0-D7FC-E8A1-BB58906DD462}"/>
              </a:ext>
            </a:extLst>
          </p:cNvPr>
          <p:cNvSpPr>
            <a:spLocks noGrp="1"/>
          </p:cNvSpPr>
          <p:nvPr>
            <p:ph type="sldNum" sz="quarter" idx="5"/>
          </p:nvPr>
        </p:nvSpPr>
        <p:spPr/>
        <p:txBody>
          <a:bodyPr/>
          <a:lstStyle/>
          <a:p>
            <a:fld id="{10A8952F-1C0B-F641-899D-BA69BEE8A7E7}" type="slidenum">
              <a:rPr lang="es-ES_tradnl" smtClean="0"/>
              <a:t>93</a:t>
            </a:fld>
            <a:endParaRPr lang="es-ES_tradnl"/>
          </a:p>
        </p:txBody>
      </p:sp>
    </p:spTree>
    <p:extLst>
      <p:ext uri="{BB962C8B-B14F-4D97-AF65-F5344CB8AC3E}">
        <p14:creationId xmlns:p14="http://schemas.microsoft.com/office/powerpoint/2010/main" val="9896267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1474-6AA7-EB5D-A21E-6D1747DEC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332E2-1C41-7445-276A-2FCC942A7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6EDE4-0A00-03E6-7E6D-77A696DDFE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49587153-52E4-2A17-56C7-0F6ACBE7D868}"/>
              </a:ext>
            </a:extLst>
          </p:cNvPr>
          <p:cNvSpPr>
            <a:spLocks noGrp="1"/>
          </p:cNvSpPr>
          <p:nvPr>
            <p:ph type="sldNum" sz="quarter" idx="5"/>
          </p:nvPr>
        </p:nvSpPr>
        <p:spPr/>
        <p:txBody>
          <a:bodyPr/>
          <a:lstStyle/>
          <a:p>
            <a:fld id="{10A8952F-1C0B-F641-899D-BA69BEE8A7E7}" type="slidenum">
              <a:rPr lang="es-ES_tradnl" smtClean="0"/>
              <a:t>94</a:t>
            </a:fld>
            <a:endParaRPr lang="es-ES_tradnl"/>
          </a:p>
        </p:txBody>
      </p:sp>
    </p:spTree>
    <p:extLst>
      <p:ext uri="{BB962C8B-B14F-4D97-AF65-F5344CB8AC3E}">
        <p14:creationId xmlns:p14="http://schemas.microsoft.com/office/powerpoint/2010/main" val="38242451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20438-AEA3-024F-44E1-C71A77408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B9604-B241-B77D-6B5E-DF3C82418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BCED2-186A-C731-699B-F2A79563DF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8D8CE20-FD44-4DA5-3B27-E4CE7B538F5A}"/>
              </a:ext>
            </a:extLst>
          </p:cNvPr>
          <p:cNvSpPr>
            <a:spLocks noGrp="1"/>
          </p:cNvSpPr>
          <p:nvPr>
            <p:ph type="sldNum" sz="quarter" idx="5"/>
          </p:nvPr>
        </p:nvSpPr>
        <p:spPr/>
        <p:txBody>
          <a:bodyPr/>
          <a:lstStyle/>
          <a:p>
            <a:fld id="{10A8952F-1C0B-F641-899D-BA69BEE8A7E7}" type="slidenum">
              <a:rPr lang="es-ES_tradnl" smtClean="0"/>
              <a:t>95</a:t>
            </a:fld>
            <a:endParaRPr lang="es-ES_tradnl"/>
          </a:p>
        </p:txBody>
      </p:sp>
    </p:spTree>
    <p:extLst>
      <p:ext uri="{BB962C8B-B14F-4D97-AF65-F5344CB8AC3E}">
        <p14:creationId xmlns:p14="http://schemas.microsoft.com/office/powerpoint/2010/main" val="20294929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56BC3-E697-4048-4631-EE64E028A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80093-887A-3BAD-6BAC-BAC3292DE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8D5E3-6215-3417-559F-A2529E9B4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886AB9A2-BE51-7A91-9A23-A30441F1229B}"/>
              </a:ext>
            </a:extLst>
          </p:cNvPr>
          <p:cNvSpPr>
            <a:spLocks noGrp="1"/>
          </p:cNvSpPr>
          <p:nvPr>
            <p:ph type="sldNum" sz="quarter" idx="5"/>
          </p:nvPr>
        </p:nvSpPr>
        <p:spPr/>
        <p:txBody>
          <a:bodyPr/>
          <a:lstStyle/>
          <a:p>
            <a:fld id="{10A8952F-1C0B-F641-899D-BA69BEE8A7E7}" type="slidenum">
              <a:rPr lang="es-ES_tradnl" smtClean="0"/>
              <a:t>96</a:t>
            </a:fld>
            <a:endParaRPr lang="es-ES_tradnl"/>
          </a:p>
        </p:txBody>
      </p:sp>
    </p:spTree>
    <p:extLst>
      <p:ext uri="{BB962C8B-B14F-4D97-AF65-F5344CB8AC3E}">
        <p14:creationId xmlns:p14="http://schemas.microsoft.com/office/powerpoint/2010/main" val="3885201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0A66-508E-8A32-25DE-FA391F3C7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76571-F76C-BA48-884D-8AC409F2D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3F36C-CEBF-19E7-CA97-5E177BD801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F70C127A-36F0-AC8F-8CD9-DF78A11E88E9}"/>
              </a:ext>
            </a:extLst>
          </p:cNvPr>
          <p:cNvSpPr>
            <a:spLocks noGrp="1"/>
          </p:cNvSpPr>
          <p:nvPr>
            <p:ph type="sldNum" sz="quarter" idx="5"/>
          </p:nvPr>
        </p:nvSpPr>
        <p:spPr/>
        <p:txBody>
          <a:bodyPr/>
          <a:lstStyle/>
          <a:p>
            <a:fld id="{10A8952F-1C0B-F641-899D-BA69BEE8A7E7}" type="slidenum">
              <a:rPr lang="es-ES_tradnl" smtClean="0"/>
              <a:t>97</a:t>
            </a:fld>
            <a:endParaRPr lang="es-ES_tradnl"/>
          </a:p>
        </p:txBody>
      </p:sp>
    </p:spTree>
    <p:extLst>
      <p:ext uri="{BB962C8B-B14F-4D97-AF65-F5344CB8AC3E}">
        <p14:creationId xmlns:p14="http://schemas.microsoft.com/office/powerpoint/2010/main" val="2800672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3/15/25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3/15/25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3/15/25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3/15/25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3/15/25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3/15/25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3/15/25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3/15/25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3/15/25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3/15/25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3/15/25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3/15/25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Agentes</a:t>
            </a:r>
            <a:br>
              <a:rPr lang="es-ES_tradnl" dirty="0">
                <a:solidFill>
                  <a:srgbClr val="FFFFFF"/>
                </a:solidFill>
              </a:rPr>
            </a:br>
            <a:r>
              <a:rPr lang="es-ES_tradnl" dirty="0">
                <a:solidFill>
                  <a:srgbClr val="FFFFFF"/>
                </a:solidFill>
              </a:rPr>
              <a:t>Resolución de problemas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lnSpcReduction="10000"/>
          </a:bodyPr>
          <a:lstStyle/>
          <a:p>
            <a:pPr marL="0" indent="0">
              <a:buNone/>
            </a:pPr>
            <a:r>
              <a:rPr lang="es-ES" dirty="0"/>
              <a:t>Las medidas de rendimiento incluyen los criterios que determinan el éxito en el comportamiento del agente. Estos deben ser objetivos, y en general, determinados por el diseñador.</a:t>
            </a:r>
          </a:p>
          <a:p>
            <a:pPr marL="0" indent="0">
              <a:buNone/>
            </a:pPr>
            <a:r>
              <a:rPr lang="es-ES" dirty="0"/>
              <a:t>El ejemplo de la aspiradora se puede proponer utilizar como medida de rendimiento </a:t>
            </a:r>
            <a:r>
              <a:rPr lang="es-ES" b="1" dirty="0">
                <a:solidFill>
                  <a:schemeClr val="accent5"/>
                </a:solidFill>
              </a:rPr>
              <a:t>la cantidad de suciedad limpiada en un período de 8 horas</a:t>
            </a:r>
            <a:r>
              <a:rPr lang="es-ES" dirty="0"/>
              <a:t>. </a:t>
            </a:r>
          </a:p>
          <a:p>
            <a:pPr marL="0" indent="0">
              <a:buNone/>
            </a:pPr>
            <a:r>
              <a:rPr lang="es-ES" i="1" dirty="0">
                <a:solidFill>
                  <a:srgbClr val="C00000"/>
                </a:solidFill>
              </a:rPr>
              <a:t>Pero ojo, un agente racional puede maximizar esta medida de rendimiento limpiando la suciedad, tirando la basura al suelo, limpiándola de nuevo, y así sucesivamente.</a:t>
            </a:r>
          </a:p>
          <a:p>
            <a:pPr marL="0" indent="0">
              <a:buNone/>
            </a:pPr>
            <a:r>
              <a:rPr lang="es-ES" dirty="0"/>
              <a:t>La selección de la medida de rendimiento no es siempre fácil. </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pic>
        <p:nvPicPr>
          <p:cNvPr id="8" name="Picture 7" descr="A hand with long fingers&#10;&#10;AI-generated content may be incorrect.">
            <a:extLst>
              <a:ext uri="{FF2B5EF4-FFF2-40B4-BE49-F238E27FC236}">
                <a16:creationId xmlns:a16="http://schemas.microsoft.com/office/drawing/2014/main" id="{2EC33C85-0041-C1D4-96BF-CE9AA8FD98AC}"/>
              </a:ext>
            </a:extLst>
          </p:cNvPr>
          <p:cNvPicPr>
            <a:picLocks noChangeAspect="1"/>
          </p:cNvPicPr>
          <p:nvPr/>
        </p:nvPicPr>
        <p:blipFill>
          <a:blip r:embed="rId3"/>
          <a:srcRect l="14163" t="13445" r="9931"/>
          <a:stretch/>
        </p:blipFill>
        <p:spPr>
          <a:xfrm>
            <a:off x="952903" y="2174120"/>
            <a:ext cx="2484948" cy="3761784"/>
          </a:xfrm>
          <a:prstGeom prst="rect">
            <a:avLst/>
          </a:prstGeom>
        </p:spPr>
      </p:pic>
    </p:spTree>
    <p:extLst>
      <p:ext uri="{BB962C8B-B14F-4D97-AF65-F5344CB8AC3E}">
        <p14:creationId xmlns:p14="http://schemas.microsoft.com/office/powerpoint/2010/main" val="682910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fontScale="92500" lnSpcReduction="20000"/>
          </a:bodyPr>
          <a:lstStyle/>
          <a:p>
            <a:pPr marL="0" indent="0">
              <a:buNone/>
            </a:pPr>
            <a:r>
              <a:rPr lang="es-ES" dirty="0"/>
              <a:t>Como regla general, es mejor diseñar medidas de utilidad de acuerdo con lo que se quiere para el entorno, más que de acuerdo con cómo se cree que el agente debe comportarse.</a:t>
            </a:r>
          </a:p>
          <a:p>
            <a:pPr marL="0" indent="0">
              <a:buNone/>
            </a:pPr>
            <a:r>
              <a:rPr lang="es-ES" i="1" dirty="0">
                <a:solidFill>
                  <a:schemeClr val="accent4"/>
                </a:solidFill>
              </a:rPr>
              <a:t>Por ejemplo, recompensar al agente un punto por cada cuadricula limpia en cada periodo de tiempo.</a:t>
            </a:r>
          </a:p>
          <a:p>
            <a:pPr marL="0" indent="0">
              <a:buNone/>
            </a:pPr>
            <a:r>
              <a:rPr lang="es-ES" dirty="0"/>
              <a:t>Pero esto también puede llevarnos a un problema, dado que la noción de limpieza de suelo limpio está basada en un en nivel de limpieza promedio a lo largo del tiempo. Y esto se puede alcanzar:</a:t>
            </a:r>
          </a:p>
          <a:p>
            <a:r>
              <a:rPr lang="es-ES" dirty="0">
                <a:solidFill>
                  <a:schemeClr val="accent5"/>
                </a:solidFill>
              </a:rPr>
              <a:t>Haciendo una limpieza mediocre pero continua</a:t>
            </a:r>
          </a:p>
          <a:p>
            <a:r>
              <a:rPr lang="es-ES" dirty="0">
                <a:solidFill>
                  <a:schemeClr val="accent2"/>
                </a:solidFill>
              </a:rPr>
              <a:t>Limpiando en profundidad, con largos descansos.</a:t>
            </a:r>
          </a:p>
          <a:p>
            <a:pPr marL="0" indent="0">
              <a:buNone/>
            </a:pPr>
            <a:r>
              <a:rPr lang="es-ES" dirty="0"/>
              <a:t>La forma más adecuada es una cuestión filosófica.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pic>
        <p:nvPicPr>
          <p:cNvPr id="8" name="Picture 7" descr="A hand with long fingers&#10;&#10;AI-generated content may be incorrect.">
            <a:extLst>
              <a:ext uri="{FF2B5EF4-FFF2-40B4-BE49-F238E27FC236}">
                <a16:creationId xmlns:a16="http://schemas.microsoft.com/office/drawing/2014/main" id="{1CA49531-0ABB-050A-777C-67D217077560}"/>
              </a:ext>
            </a:extLst>
          </p:cNvPr>
          <p:cNvPicPr>
            <a:picLocks noChangeAspect="1"/>
          </p:cNvPicPr>
          <p:nvPr/>
        </p:nvPicPr>
        <p:blipFill>
          <a:blip r:embed="rId3"/>
          <a:srcRect l="14163" t="13445" r="9931"/>
          <a:stretch/>
        </p:blipFill>
        <p:spPr>
          <a:xfrm>
            <a:off x="952903" y="2174120"/>
            <a:ext cx="2484948" cy="3761784"/>
          </a:xfrm>
          <a:prstGeom prst="rect">
            <a:avLst/>
          </a:prstGeom>
        </p:spPr>
      </p:pic>
    </p:spTree>
    <p:extLst>
      <p:ext uri="{BB962C8B-B14F-4D97-AF65-F5344CB8AC3E}">
        <p14:creationId xmlns:p14="http://schemas.microsoft.com/office/powerpoint/2010/main" val="97669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5" y="2142989"/>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564876"/>
            <a:ext cx="10736390" cy="1371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4974" y="4117598"/>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F132F-9D31-17D2-4325-FC521B6EC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B7D6C-ED51-AFFA-E896-58CD4CEA6D7B}"/>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3027431D-9E73-ECC3-DD8E-C3E11D5C969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6DF4B15E-58A1-E6A7-C226-C5EDC9B6F5D6}"/>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pic>
        <p:nvPicPr>
          <p:cNvPr id="25" name="Picture 24" descr="A screen shot of a computer program&#10;&#10;Description automatically generated">
            <a:extLst>
              <a:ext uri="{FF2B5EF4-FFF2-40B4-BE49-F238E27FC236}">
                <a16:creationId xmlns:a16="http://schemas.microsoft.com/office/drawing/2014/main" id="{77274E64-01D9-02FD-0AED-CC121F832257}"/>
              </a:ext>
            </a:extLst>
          </p:cNvPr>
          <p:cNvPicPr>
            <a:picLocks noChangeAspect="1"/>
          </p:cNvPicPr>
          <p:nvPr/>
        </p:nvPicPr>
        <p:blipFill rotWithShape="1">
          <a:blip r:embed="rId3"/>
          <a:srcRect l="11416" t="20524" r="11138" b="23366"/>
          <a:stretch/>
        </p:blipFill>
        <p:spPr>
          <a:xfrm>
            <a:off x="6096000" y="493640"/>
            <a:ext cx="5646353" cy="1984152"/>
          </a:xfrm>
          <a:prstGeom prst="rect">
            <a:avLst/>
          </a:prstGeom>
        </p:spPr>
      </p:pic>
      <p:sp>
        <p:nvSpPr>
          <p:cNvPr id="26" name="TextBox 25">
            <a:extLst>
              <a:ext uri="{FF2B5EF4-FFF2-40B4-BE49-F238E27FC236}">
                <a16:creationId xmlns:a16="http://schemas.microsoft.com/office/drawing/2014/main" id="{64A7F646-1B2A-0651-9184-2CE3F3226CD5}"/>
              </a:ext>
            </a:extLst>
          </p:cNvPr>
          <p:cNvSpPr txBox="1"/>
          <p:nvPr/>
        </p:nvSpPr>
        <p:spPr>
          <a:xfrm>
            <a:off x="715383" y="2108460"/>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346470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3"/>
          <a:srcRect l="11416" t="20524" r="11138" b="23366"/>
          <a:stretch/>
        </p:blipFill>
        <p:spPr>
          <a:xfrm>
            <a:off x="6096000" y="493640"/>
            <a:ext cx="5646353" cy="1984152"/>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108460"/>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12" name="Picture 11" descr="A comparison of a robot vacuum cleaner&#10;&#10;AI-generated content may be incorrect.">
            <a:extLst>
              <a:ext uri="{FF2B5EF4-FFF2-40B4-BE49-F238E27FC236}">
                <a16:creationId xmlns:a16="http://schemas.microsoft.com/office/drawing/2014/main" id="{34C2E6C1-52CF-165F-63CF-E8538E39A95F}"/>
              </a:ext>
            </a:extLst>
          </p:cNvPr>
          <p:cNvPicPr>
            <a:picLocks noChangeAspect="1"/>
          </p:cNvPicPr>
          <p:nvPr/>
        </p:nvPicPr>
        <p:blipFill>
          <a:blip r:embed="rId4"/>
          <a:stretch>
            <a:fillRect/>
          </a:stretch>
        </p:blipFill>
        <p:spPr>
          <a:xfrm>
            <a:off x="2557555" y="2685301"/>
            <a:ext cx="7076889" cy="3336246"/>
          </a:xfrm>
          <a:prstGeom prst="rect">
            <a:avLst/>
          </a:prstGeom>
        </p:spPr>
      </p:pic>
    </p:spTree>
    <p:extLst>
      <p:ext uri="{BB962C8B-B14F-4D97-AF65-F5344CB8AC3E}">
        <p14:creationId xmlns:p14="http://schemas.microsoft.com/office/powerpoint/2010/main" val="272403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7689559" cy="3502621"/>
          </a:xfrm>
        </p:spPr>
        <p:txBody>
          <a:bodyPr>
            <a:normAutofit fontScale="85000" lnSpcReduction="10000"/>
          </a:bodyPr>
          <a:lstStyle/>
          <a:p>
            <a:pPr marL="0" indent="0">
              <a:buNone/>
            </a:pPr>
            <a:r>
              <a:rPr lang="es-ES" dirty="0"/>
              <a:t>Asumamos lo siguiente:</a:t>
            </a:r>
          </a:p>
          <a:p>
            <a:r>
              <a:rPr lang="es-ES" dirty="0"/>
              <a:t>Damos un punto por rendimiento por cada espacio limpio en un tiempo de vida de 10000 pasos</a:t>
            </a:r>
          </a:p>
          <a:p>
            <a:r>
              <a:rPr lang="es-ES" dirty="0"/>
              <a:t>Se conoce la geografía del ambiente a “a priori”, pero no la distribución de suciedad. El espacio una vez que se limpia, se mantiene. Y el movimiento de izquierda y derecha siempre asegura el movimiento correcto.</a:t>
            </a:r>
          </a:p>
          <a:p>
            <a:r>
              <a:rPr lang="es-ES" dirty="0"/>
              <a:t>Solo tenemos tres acciones disponibles: Derecha, Izquierda y Limpiar.</a:t>
            </a:r>
          </a:p>
          <a:p>
            <a:r>
              <a:rPr lang="es-ES" dirty="0"/>
              <a:t>El agente siempre percibe correctamente su ubicación y si el piso está sucio.</a:t>
            </a:r>
          </a:p>
          <a:p>
            <a:pPr marL="0" indent="0">
              <a:buNone/>
            </a:pPr>
            <a:r>
              <a:rPr lang="es-ES" sz="2400" dirty="0"/>
              <a:t>Bajo estas circunstancias el agente es </a:t>
            </a:r>
            <a:r>
              <a:rPr lang="es-ES" sz="2400" b="1" dirty="0">
                <a:solidFill>
                  <a:schemeClr val="accent6"/>
                </a:solidFill>
              </a:rPr>
              <a:t>racional</a:t>
            </a:r>
            <a:r>
              <a:rPr lang="es-ES" sz="2400" dirty="0"/>
              <a:t>.</a:t>
            </a:r>
          </a:p>
        </p:txBody>
      </p:sp>
      <p:pic>
        <p:nvPicPr>
          <p:cNvPr id="7" name="Picture 6" descr="A hand with long fingers&#10;&#10;AI-generated content may be incorrect.">
            <a:extLst>
              <a:ext uri="{FF2B5EF4-FFF2-40B4-BE49-F238E27FC236}">
                <a16:creationId xmlns:a16="http://schemas.microsoft.com/office/drawing/2014/main" id="{C1669834-7001-D86F-A9E5-3DC8F91E5DF3}"/>
              </a:ext>
            </a:extLst>
          </p:cNvPr>
          <p:cNvPicPr>
            <a:picLocks noChangeAspect="1"/>
          </p:cNvPicPr>
          <p:nvPr/>
        </p:nvPicPr>
        <p:blipFill>
          <a:blip r:embed="rId3"/>
          <a:srcRect l="14163" t="13445" r="9931"/>
          <a:stretch/>
        </p:blipFill>
        <p:spPr>
          <a:xfrm>
            <a:off x="8648573" y="1912156"/>
            <a:ext cx="2484948" cy="3761784"/>
          </a:xfrm>
          <a:prstGeom prst="rect">
            <a:avLst/>
          </a:prstGeom>
        </p:spPr>
      </p:pic>
    </p:spTree>
    <p:extLst>
      <p:ext uri="{BB962C8B-B14F-4D97-AF65-F5344CB8AC3E}">
        <p14:creationId xmlns:p14="http://schemas.microsoft.com/office/powerpoint/2010/main" val="395755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10691264" cy="3502621"/>
          </a:xfrm>
        </p:spPr>
        <p:txBody>
          <a:bodyPr>
            <a:normAutofit/>
          </a:bodyPr>
          <a:lstStyle/>
          <a:p>
            <a:pPr marL="0" indent="0">
              <a:buNone/>
            </a:pPr>
            <a:r>
              <a:rPr lang="es-ES" dirty="0"/>
              <a:t>Pero cambiando un poco las condiciones para que el mismo sea </a:t>
            </a:r>
            <a:r>
              <a:rPr lang="es-ES" b="1" dirty="0">
                <a:solidFill>
                  <a:srgbClr val="C00000"/>
                </a:solidFill>
              </a:rPr>
              <a:t>irracional</a:t>
            </a:r>
            <a:r>
              <a:rPr lang="es-ES" dirty="0"/>
              <a:t>:</a:t>
            </a:r>
          </a:p>
          <a:p>
            <a:pPr marL="0" indent="0">
              <a:buNone/>
            </a:pPr>
            <a:r>
              <a:rPr lang="es-ES" i="1" dirty="0"/>
              <a:t>Agregamos una medida de penalización de un punto por cada movimiento. Esta función del agente lo deja oscilando.</a:t>
            </a:r>
          </a:p>
          <a:p>
            <a:r>
              <a:rPr lang="es-ES" dirty="0"/>
              <a:t>Una solución mejor es para a la aspiradora cuando termina de aspirar, algo que implica memoria. </a:t>
            </a:r>
          </a:p>
          <a:p>
            <a:r>
              <a:rPr lang="es-ES" dirty="0"/>
              <a:t>Si el piso se puede volver a ensuciar, se puede realizar rutinas de chequeo.</a:t>
            </a:r>
          </a:p>
          <a:p>
            <a:r>
              <a:rPr lang="es-ES" dirty="0"/>
              <a:t>Si la geografía no se encuentra, el agente necesita explorar mediante algún algoritmo de búsqueda.</a:t>
            </a:r>
          </a:p>
        </p:txBody>
      </p:sp>
    </p:spTree>
    <p:extLst>
      <p:ext uri="{BB962C8B-B14F-4D97-AF65-F5344CB8AC3E}">
        <p14:creationId xmlns:p14="http://schemas.microsoft.com/office/powerpoint/2010/main" val="2038955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p:txBody>
      </p:sp>
      <p:sp>
        <p:nvSpPr>
          <p:cNvPr id="7" name="TextBox 6">
            <a:extLst>
              <a:ext uri="{FF2B5EF4-FFF2-40B4-BE49-F238E27FC236}">
                <a16:creationId xmlns:a16="http://schemas.microsoft.com/office/drawing/2014/main" id="{EBB0753B-01E9-54F0-A2E5-7EFCC633636B}"/>
              </a:ext>
            </a:extLst>
          </p:cNvPr>
          <p:cNvSpPr txBox="1"/>
          <p:nvPr/>
        </p:nvSpPr>
        <p:spPr>
          <a:xfrm>
            <a:off x="7861205" y="5243244"/>
            <a:ext cx="2572352" cy="523220"/>
          </a:xfrm>
          <a:prstGeom prst="rect">
            <a:avLst/>
          </a:prstGeom>
          <a:noFill/>
        </p:spPr>
        <p:txBody>
          <a:bodyPr wrap="square">
            <a:spAutoFit/>
          </a:bodyPr>
          <a:lstStyle/>
          <a:p>
            <a:pPr algn="ctr"/>
            <a:r>
              <a:rPr lang="es-ES" sz="2800" b="1" dirty="0" err="1">
                <a:solidFill>
                  <a:schemeClr val="accent4"/>
                </a:solidFill>
              </a:rPr>
              <a:t>Sensors</a:t>
            </a:r>
            <a:endParaRPr lang="es-ES_tradnl" sz="2800" dirty="0"/>
          </a:p>
        </p:txBody>
      </p:sp>
      <p:sp>
        <p:nvSpPr>
          <p:cNvPr id="10" name="TextBox 9">
            <a:extLst>
              <a:ext uri="{FF2B5EF4-FFF2-40B4-BE49-F238E27FC236}">
                <a16:creationId xmlns:a16="http://schemas.microsoft.com/office/drawing/2014/main" id="{05B9AB8C-29FA-FFB0-0B27-53FD4467B4B3}"/>
              </a:ext>
            </a:extLst>
          </p:cNvPr>
          <p:cNvSpPr txBox="1"/>
          <p:nvPr/>
        </p:nvSpPr>
        <p:spPr>
          <a:xfrm>
            <a:off x="6186070" y="4710596"/>
            <a:ext cx="2145805" cy="523220"/>
          </a:xfrm>
          <a:prstGeom prst="rect">
            <a:avLst/>
          </a:prstGeom>
          <a:noFill/>
        </p:spPr>
        <p:txBody>
          <a:bodyPr wrap="square">
            <a:spAutoFit/>
          </a:bodyPr>
          <a:lstStyle/>
          <a:p>
            <a:pPr algn="ctr"/>
            <a:r>
              <a:rPr lang="es-ES" sz="2800" b="1" dirty="0" err="1">
                <a:solidFill>
                  <a:schemeClr val="accent1">
                    <a:lumMod val="60000"/>
                    <a:lumOff val="40000"/>
                  </a:schemeClr>
                </a:solidFill>
              </a:rPr>
              <a:t>Actuators</a:t>
            </a:r>
            <a:endParaRPr lang="es-ES_tradnl" sz="2800" dirty="0"/>
          </a:p>
        </p:txBody>
      </p:sp>
      <p:sp>
        <p:nvSpPr>
          <p:cNvPr id="12" name="TextBox 11">
            <a:extLst>
              <a:ext uri="{FF2B5EF4-FFF2-40B4-BE49-F238E27FC236}">
                <a16:creationId xmlns:a16="http://schemas.microsoft.com/office/drawing/2014/main" id="{A62ABD61-9851-3AAF-B9DE-6561F382ED5E}"/>
              </a:ext>
            </a:extLst>
          </p:cNvPr>
          <p:cNvSpPr txBox="1"/>
          <p:nvPr/>
        </p:nvSpPr>
        <p:spPr>
          <a:xfrm>
            <a:off x="4014538" y="4187376"/>
            <a:ext cx="2273968" cy="523220"/>
          </a:xfrm>
          <a:prstGeom prst="rect">
            <a:avLst/>
          </a:prstGeom>
          <a:noFill/>
        </p:spPr>
        <p:txBody>
          <a:bodyPr wrap="square">
            <a:spAutoFit/>
          </a:bodyPr>
          <a:lstStyle/>
          <a:p>
            <a:pPr algn="ctr"/>
            <a:r>
              <a:rPr lang="es-ES" sz="2800" b="1" dirty="0" err="1">
                <a:solidFill>
                  <a:schemeClr val="accent3">
                    <a:lumMod val="60000"/>
                    <a:lumOff val="40000"/>
                  </a:schemeClr>
                </a:solidFill>
              </a:rPr>
              <a:t>Environment</a:t>
            </a:r>
            <a:endParaRPr lang="es-ES_tradnl" sz="2800" dirty="0"/>
          </a:p>
        </p:txBody>
      </p:sp>
      <p:sp>
        <p:nvSpPr>
          <p:cNvPr id="14" name="TextBox 13">
            <a:extLst>
              <a:ext uri="{FF2B5EF4-FFF2-40B4-BE49-F238E27FC236}">
                <a16:creationId xmlns:a16="http://schemas.microsoft.com/office/drawing/2014/main" id="{FE11194C-C651-B7E8-1021-4B37CF2A9D84}"/>
              </a:ext>
            </a:extLst>
          </p:cNvPr>
          <p:cNvSpPr txBox="1"/>
          <p:nvPr/>
        </p:nvSpPr>
        <p:spPr>
          <a:xfrm>
            <a:off x="1971169" y="3664156"/>
            <a:ext cx="2273968" cy="523220"/>
          </a:xfrm>
          <a:prstGeom prst="rect">
            <a:avLst/>
          </a:prstGeom>
          <a:noFill/>
        </p:spPr>
        <p:txBody>
          <a:bodyPr wrap="square">
            <a:spAutoFit/>
          </a:bodyPr>
          <a:lstStyle/>
          <a:p>
            <a:pPr algn="ctr"/>
            <a:r>
              <a:rPr lang="es-ES" sz="2800" b="1" dirty="0">
                <a:solidFill>
                  <a:schemeClr val="accent6">
                    <a:lumMod val="60000"/>
                    <a:lumOff val="40000"/>
                  </a:schemeClr>
                </a:solidFill>
              </a:rPr>
              <a:t>Performance</a:t>
            </a:r>
            <a:endParaRPr lang="es-ES_tradnl" dirty="0"/>
          </a:p>
        </p:txBody>
      </p:sp>
    </p:spTree>
    <p:extLst>
      <p:ext uri="{BB962C8B-B14F-4D97-AF65-F5344CB8AC3E}">
        <p14:creationId xmlns:p14="http://schemas.microsoft.com/office/powerpoint/2010/main" val="160322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graphicFrame>
        <p:nvGraphicFramePr>
          <p:cNvPr id="8" name="Content Placeholder 7">
            <a:extLst>
              <a:ext uri="{FF2B5EF4-FFF2-40B4-BE49-F238E27FC236}">
                <a16:creationId xmlns:a16="http://schemas.microsoft.com/office/drawing/2014/main" id="{AB798E8A-0231-D026-E950-1456679EAFAC}"/>
              </a:ext>
            </a:extLst>
          </p:cNvPr>
          <p:cNvGraphicFramePr>
            <a:graphicFrameLocks noGrp="1"/>
          </p:cNvGraphicFramePr>
          <p:nvPr>
            <p:ph idx="1"/>
            <p:extLst>
              <p:ext uri="{D42A27DB-BD31-4B8C-83A1-F6EECF244321}">
                <p14:modId xmlns:p14="http://schemas.microsoft.com/office/powerpoint/2010/main" val="1348878011"/>
              </p:ext>
            </p:extLst>
          </p:nvPr>
        </p:nvGraphicFramePr>
        <p:xfrm>
          <a:off x="700088" y="2292350"/>
          <a:ext cx="10691810" cy="2839720"/>
        </p:xfrm>
        <a:graphic>
          <a:graphicData uri="http://schemas.openxmlformats.org/drawingml/2006/table">
            <a:tbl>
              <a:tblPr firstRow="1" bandRow="1">
                <a:tableStyleId>{7DF18680-E054-41AD-8BC1-D1AEF772440D}</a:tableStyleId>
              </a:tblPr>
              <a:tblGrid>
                <a:gridCol w="2138362">
                  <a:extLst>
                    <a:ext uri="{9D8B030D-6E8A-4147-A177-3AD203B41FA5}">
                      <a16:colId xmlns:a16="http://schemas.microsoft.com/office/drawing/2014/main" val="4232918445"/>
                    </a:ext>
                  </a:extLst>
                </a:gridCol>
                <a:gridCol w="2138362">
                  <a:extLst>
                    <a:ext uri="{9D8B030D-6E8A-4147-A177-3AD203B41FA5}">
                      <a16:colId xmlns:a16="http://schemas.microsoft.com/office/drawing/2014/main" val="3351605395"/>
                    </a:ext>
                  </a:extLst>
                </a:gridCol>
                <a:gridCol w="2138362">
                  <a:extLst>
                    <a:ext uri="{9D8B030D-6E8A-4147-A177-3AD203B41FA5}">
                      <a16:colId xmlns:a16="http://schemas.microsoft.com/office/drawing/2014/main" val="3385817444"/>
                    </a:ext>
                  </a:extLst>
                </a:gridCol>
                <a:gridCol w="2138362">
                  <a:extLst>
                    <a:ext uri="{9D8B030D-6E8A-4147-A177-3AD203B41FA5}">
                      <a16:colId xmlns:a16="http://schemas.microsoft.com/office/drawing/2014/main" val="3860599389"/>
                    </a:ext>
                  </a:extLst>
                </a:gridCol>
                <a:gridCol w="2138362">
                  <a:extLst>
                    <a:ext uri="{9D8B030D-6E8A-4147-A177-3AD203B41FA5}">
                      <a16:colId xmlns:a16="http://schemas.microsoft.com/office/drawing/2014/main" val="1587993379"/>
                    </a:ext>
                  </a:extLst>
                </a:gridCol>
              </a:tblGrid>
              <a:tr h="370840">
                <a:tc>
                  <a:txBody>
                    <a:bodyPr/>
                    <a:lstStyle/>
                    <a:p>
                      <a:r>
                        <a:rPr lang="es-ES_tradnl" dirty="0"/>
                        <a:t>Agente</a:t>
                      </a:r>
                    </a:p>
                  </a:txBody>
                  <a:tcPr/>
                </a:tc>
                <a:tc>
                  <a:txBody>
                    <a:bodyPr/>
                    <a:lstStyle/>
                    <a:p>
                      <a:r>
                        <a:rPr lang="en-US" sz="1800" b="0" i="0" u="none" strike="noStrike" kern="1200" dirty="0">
                          <a:solidFill>
                            <a:schemeClr val="lt1"/>
                          </a:solidFill>
                          <a:effectLst/>
                          <a:latin typeface="+mn-lt"/>
                          <a:ea typeface="+mn-ea"/>
                          <a:cs typeface="+mn-cs"/>
                        </a:rPr>
                        <a:t>Performance</a:t>
                      </a:r>
                      <a:endParaRPr lang="es-ES_tradnl" dirty="0"/>
                    </a:p>
                  </a:txBody>
                  <a:tcPr/>
                </a:tc>
                <a:tc>
                  <a:txBody>
                    <a:bodyPr/>
                    <a:lstStyle/>
                    <a:p>
                      <a:r>
                        <a:rPr lang="en-US" sz="1800" b="0" i="0" u="none" strike="noStrike" kern="1200" dirty="0">
                          <a:solidFill>
                            <a:schemeClr val="lt1"/>
                          </a:solidFill>
                          <a:effectLst/>
                          <a:latin typeface="+mn-lt"/>
                          <a:ea typeface="+mn-ea"/>
                          <a:cs typeface="+mn-cs"/>
                        </a:rPr>
                        <a:t>Environment</a:t>
                      </a:r>
                      <a:endParaRPr lang="es-ES_tradnl" dirty="0"/>
                    </a:p>
                  </a:txBody>
                  <a:tcPr/>
                </a:tc>
                <a:tc>
                  <a:txBody>
                    <a:bodyPr/>
                    <a:lstStyle/>
                    <a:p>
                      <a:r>
                        <a:rPr lang="en-US" sz="1800" b="0" i="0" u="none" strike="noStrike" kern="1200" dirty="0">
                          <a:solidFill>
                            <a:schemeClr val="lt1"/>
                          </a:solidFill>
                          <a:effectLst/>
                          <a:latin typeface="+mn-lt"/>
                          <a:ea typeface="+mn-ea"/>
                          <a:cs typeface="+mn-cs"/>
                        </a:rPr>
                        <a:t>Actuators</a:t>
                      </a:r>
                      <a:endParaRPr lang="es-ES_tradnl" dirty="0"/>
                    </a:p>
                  </a:txBody>
                  <a:tcPr/>
                </a:tc>
                <a:tc>
                  <a:txBody>
                    <a:bodyPr/>
                    <a:lstStyle/>
                    <a:p>
                      <a:r>
                        <a:rPr lang="en-US" sz="1800" b="0" i="0" u="none" strike="noStrike" kern="1200" dirty="0">
                          <a:solidFill>
                            <a:schemeClr val="lt1"/>
                          </a:solidFill>
                          <a:effectLst/>
                          <a:latin typeface="+mn-lt"/>
                          <a:ea typeface="+mn-ea"/>
                          <a:cs typeface="+mn-cs"/>
                        </a:rPr>
                        <a:t>Sensors</a:t>
                      </a:r>
                      <a:endParaRPr lang="es-ES_tradnl" dirty="0"/>
                    </a:p>
                  </a:txBody>
                  <a:tcPr/>
                </a:tc>
                <a:extLst>
                  <a:ext uri="{0D108BD9-81ED-4DB2-BD59-A6C34878D82A}">
                    <a16:rowId xmlns:a16="http://schemas.microsoft.com/office/drawing/2014/main" val="2914435694"/>
                  </a:ext>
                </a:extLst>
              </a:tr>
              <a:tr h="370840">
                <a:tc>
                  <a:txBody>
                    <a:bodyPr/>
                    <a:lstStyle/>
                    <a:p>
                      <a:r>
                        <a:rPr lang="es-ES_tradnl" sz="1600" dirty="0"/>
                        <a:t>Sistema de diagnóstico medico</a:t>
                      </a:r>
                    </a:p>
                  </a:txBody>
                  <a:tcPr/>
                </a:tc>
                <a:tc>
                  <a:txBody>
                    <a:bodyPr/>
                    <a:lstStyle/>
                    <a:p>
                      <a:r>
                        <a:rPr lang="es-ES_tradnl" sz="1600" dirty="0"/>
                        <a:t>Paciente sano, reducir costos</a:t>
                      </a:r>
                    </a:p>
                  </a:txBody>
                  <a:tcPr/>
                </a:tc>
                <a:tc>
                  <a:txBody>
                    <a:bodyPr/>
                    <a:lstStyle/>
                    <a:p>
                      <a:r>
                        <a:rPr lang="es-ES_tradnl" sz="1600" dirty="0"/>
                        <a:t>Paciente, personal del hospital</a:t>
                      </a:r>
                    </a:p>
                  </a:txBody>
                  <a:tcPr/>
                </a:tc>
                <a:tc>
                  <a:txBody>
                    <a:bodyPr/>
                    <a:lstStyle/>
                    <a:p>
                      <a:r>
                        <a:rPr lang="es-ES_tradnl" sz="1600" dirty="0" err="1"/>
                        <a:t>Display</a:t>
                      </a:r>
                      <a:r>
                        <a:rPr lang="es-ES_tradnl" sz="1600" dirty="0"/>
                        <a:t> de preguntas, test, diagnosis y tratamientos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t>Pantalla táctil/entrada por voz</a:t>
                      </a:r>
                    </a:p>
                  </a:txBody>
                  <a:tcPr/>
                </a:tc>
                <a:extLst>
                  <a:ext uri="{0D108BD9-81ED-4DB2-BD59-A6C34878D82A}">
                    <a16:rowId xmlns:a16="http://schemas.microsoft.com/office/drawing/2014/main" val="2545817044"/>
                  </a:ext>
                </a:extLst>
              </a:tr>
              <a:tr h="370840">
                <a:tc>
                  <a:txBody>
                    <a:bodyPr/>
                    <a:lstStyle/>
                    <a:p>
                      <a:r>
                        <a:rPr lang="es-ES" sz="1600" dirty="0"/>
                        <a:t>Sistema de análisis de imágenes de satélite</a:t>
                      </a:r>
                      <a:endParaRPr lang="es-ES_tradnl" sz="1600" dirty="0"/>
                    </a:p>
                  </a:txBody>
                  <a:tcPr/>
                </a:tc>
                <a:tc>
                  <a:txBody>
                    <a:bodyPr/>
                    <a:lstStyle/>
                    <a:p>
                      <a:r>
                        <a:rPr lang="es-ES" sz="1600" dirty="0"/>
                        <a:t>Categorización correcta de objetos, terreno </a:t>
                      </a:r>
                      <a:endParaRPr lang="es-ES_tradnl" sz="1600" dirty="0"/>
                    </a:p>
                  </a:txBody>
                  <a:tcPr/>
                </a:tc>
                <a:tc>
                  <a:txBody>
                    <a:bodyPr/>
                    <a:lstStyle/>
                    <a:p>
                      <a:r>
                        <a:rPr lang="es-ES" sz="1600" dirty="0"/>
                        <a:t>Satélite en órbita, enlace, clima</a:t>
                      </a:r>
                      <a:endParaRPr lang="es-ES_tradnl" sz="1600" dirty="0"/>
                    </a:p>
                  </a:txBody>
                  <a:tcPr/>
                </a:tc>
                <a:tc>
                  <a:txBody>
                    <a:bodyPr/>
                    <a:lstStyle/>
                    <a:p>
                      <a:r>
                        <a:rPr lang="es-ES" sz="1600" dirty="0"/>
                        <a:t>Visualización de categorización de escenas</a:t>
                      </a:r>
                      <a:endParaRPr lang="es-ES_tradnl" sz="1600" dirty="0"/>
                    </a:p>
                  </a:txBody>
                  <a:tcPr/>
                </a:tc>
                <a:tc>
                  <a:txBody>
                    <a:bodyPr/>
                    <a:lstStyle/>
                    <a:p>
                      <a:r>
                        <a:rPr lang="es-ES" sz="1600" dirty="0"/>
                        <a:t>Cámara digital de alta resolución</a:t>
                      </a:r>
                      <a:endParaRPr lang="es-ES_tradnl" sz="1600" dirty="0"/>
                    </a:p>
                  </a:txBody>
                  <a:tcPr/>
                </a:tc>
                <a:extLst>
                  <a:ext uri="{0D108BD9-81ED-4DB2-BD59-A6C34878D82A}">
                    <a16:rowId xmlns:a16="http://schemas.microsoft.com/office/drawing/2014/main" val="262976046"/>
                  </a:ext>
                </a:extLst>
              </a:tr>
              <a:tr h="370840">
                <a:tc>
                  <a:txBody>
                    <a:bodyPr/>
                    <a:lstStyle/>
                    <a:p>
                      <a:r>
                        <a:rPr lang="es-ES_tradnl" sz="1600" dirty="0"/>
                        <a:t>Robot levanta piezas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Porcentaje de piezas en contenedores correctos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Cinta transportadora con piezas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Contenedores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Brazo y mano articulados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Sensores de cámara, táctiles y de ángulo articular</a:t>
                      </a:r>
                    </a:p>
                  </a:txBody>
                  <a:tcPr/>
                </a:tc>
                <a:extLst>
                  <a:ext uri="{0D108BD9-81ED-4DB2-BD59-A6C34878D82A}">
                    <a16:rowId xmlns:a16="http://schemas.microsoft.com/office/drawing/2014/main" val="1930715279"/>
                  </a:ext>
                </a:extLst>
              </a:tr>
            </a:tbl>
          </a:graphicData>
        </a:graphic>
      </p:graphicFrame>
    </p:spTree>
    <p:extLst>
      <p:ext uri="{BB962C8B-B14F-4D97-AF65-F5344CB8AC3E}">
        <p14:creationId xmlns:p14="http://schemas.microsoft.com/office/powerpoint/2010/main" val="3003862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278083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Agente Racional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AAC24-66A8-834E-3B9A-85FCC3A81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C631F-405E-D38B-2B54-6676F2D5512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F8B8550-22F4-5164-E18D-8EC44DFB571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21E949DC-3FC5-9FBC-DF47-BC4F7B1668F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B4DA4F1E-42CB-93BB-CF99-56C05B5C8559}"/>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pic>
        <p:nvPicPr>
          <p:cNvPr id="7" name="Picture 6">
            <a:extLst>
              <a:ext uri="{FF2B5EF4-FFF2-40B4-BE49-F238E27FC236}">
                <a16:creationId xmlns:a16="http://schemas.microsoft.com/office/drawing/2014/main" id="{5E940106-0FF4-C196-3542-542BA857BA24}"/>
              </a:ext>
            </a:extLst>
          </p:cNvPr>
          <p:cNvPicPr>
            <a:picLocks noChangeAspect="1"/>
          </p:cNvPicPr>
          <p:nvPr/>
        </p:nvPicPr>
        <p:blipFill>
          <a:blip r:embed="rId3"/>
          <a:stretch>
            <a:fillRect/>
          </a:stretch>
        </p:blipFill>
        <p:spPr>
          <a:xfrm>
            <a:off x="2160067" y="2142989"/>
            <a:ext cx="7772400" cy="3684781"/>
          </a:xfrm>
          <a:prstGeom prst="rect">
            <a:avLst/>
          </a:prstGeom>
        </p:spPr>
      </p:pic>
    </p:spTree>
    <p:extLst>
      <p:ext uri="{BB962C8B-B14F-4D97-AF65-F5344CB8AC3E}">
        <p14:creationId xmlns:p14="http://schemas.microsoft.com/office/powerpoint/2010/main" val="1468224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2852-8236-C89F-B6A4-DCACD19AE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38DB0-4ED8-AAEC-D245-EA725F513E52}"/>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69312DA5-29C1-EE7D-D1FF-DC70AC04E39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E8F2228F-7AA2-2BC4-278E-1341650C88F8}"/>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DC8A6111-B492-0AFF-053F-F3C193DA90DE}"/>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205865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0F6D-8A96-3959-E690-549061B7E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3AC1F-3634-0F98-67CF-CD6238A0F53F}"/>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DD61B7C1-C4F5-E683-ACC1-2FE17CCF86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20D69876-5A7B-B54F-1B29-3C58548183B4}"/>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D2E39007-C3D6-C366-D140-021CE1F04C56}"/>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pic>
        <p:nvPicPr>
          <p:cNvPr id="10" name="Picture 9" descr="A cartoon characters of a robot and a robot&#10;&#10;AI-generated content may be incorrect.">
            <a:extLst>
              <a:ext uri="{FF2B5EF4-FFF2-40B4-BE49-F238E27FC236}">
                <a16:creationId xmlns:a16="http://schemas.microsoft.com/office/drawing/2014/main" id="{ED0B6BE6-A91D-DCDB-1DE7-0FFC3D461655}"/>
              </a:ext>
            </a:extLst>
          </p:cNvPr>
          <p:cNvPicPr>
            <a:picLocks noChangeAspect="1"/>
          </p:cNvPicPr>
          <p:nvPr/>
        </p:nvPicPr>
        <p:blipFill>
          <a:blip r:embed="rId3"/>
          <a:stretch>
            <a:fillRect/>
          </a:stretch>
        </p:blipFill>
        <p:spPr>
          <a:xfrm>
            <a:off x="2160067" y="2142988"/>
            <a:ext cx="7772400" cy="3684781"/>
          </a:xfrm>
          <a:prstGeom prst="rect">
            <a:avLst/>
          </a:prstGeom>
        </p:spPr>
      </p:pic>
    </p:spTree>
    <p:extLst>
      <p:ext uri="{BB962C8B-B14F-4D97-AF65-F5344CB8AC3E}">
        <p14:creationId xmlns:p14="http://schemas.microsoft.com/office/powerpoint/2010/main" val="326689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CD9E0-34D4-DCAB-68D7-C533335A9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62CE7-7B0D-007F-AD70-D85D010F822E}"/>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221CBCD2-7AE5-D786-815A-28AC899FD4D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2991B174-5279-9CBB-1552-ADE5705A72A2}"/>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2A72213A-F2DF-47BE-AA97-2B20B772E9CC}"/>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10301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2BC2B-647B-68B5-EABD-05C8C1C44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C581E-4285-83D5-B67B-33B586096545}"/>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4B3D3080-1C28-CAAF-2574-13A14F67848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E4496531-9262-6960-16D1-6C22B9F05490}"/>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35A1F09A-2FCB-FC8C-FB40-1A7190C9341C}"/>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pic>
        <p:nvPicPr>
          <p:cNvPr id="11" name="Picture 10" descr="A cartoon characters of a robot and a robot&#10;&#10;AI-generated content may be incorrect.">
            <a:extLst>
              <a:ext uri="{FF2B5EF4-FFF2-40B4-BE49-F238E27FC236}">
                <a16:creationId xmlns:a16="http://schemas.microsoft.com/office/drawing/2014/main" id="{3BA83CC4-8EE0-DFD7-2048-843B5BABB82D}"/>
              </a:ext>
            </a:extLst>
          </p:cNvPr>
          <p:cNvPicPr>
            <a:picLocks noChangeAspect="1"/>
          </p:cNvPicPr>
          <p:nvPr/>
        </p:nvPicPr>
        <p:blipFill>
          <a:blip r:embed="rId3"/>
          <a:stretch>
            <a:fillRect/>
          </a:stretch>
        </p:blipFill>
        <p:spPr>
          <a:xfrm>
            <a:off x="2160067" y="2142987"/>
            <a:ext cx="7772400" cy="3684781"/>
          </a:xfrm>
          <a:prstGeom prst="rect">
            <a:avLst/>
          </a:prstGeom>
        </p:spPr>
      </p:pic>
    </p:spTree>
    <p:extLst>
      <p:ext uri="{BB962C8B-B14F-4D97-AF65-F5344CB8AC3E}">
        <p14:creationId xmlns:p14="http://schemas.microsoft.com/office/powerpoint/2010/main" val="331861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F848-A11C-B0EF-DC8B-89F876EBF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3ECE6-E795-9DF3-EE83-717FED6FFE5C}"/>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0CF4B1AC-FC91-BC9B-3F3F-F2E247F31DF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6F77DC5F-C505-817D-1399-263C6DBB37FB}"/>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3B8028-D1CB-78F3-4728-D217641B271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18371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3D31B-D174-68E2-DCE8-2AA94119C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4D688-E8F6-9484-9231-156F008E8B97}"/>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274E332-484B-0AEB-2D6D-E1E2802068D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82630E4C-514A-423F-3E81-3071E7FD0938}"/>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DFCDD189-3309-F6F6-8651-CBAD61AE72C7}"/>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pic>
        <p:nvPicPr>
          <p:cNvPr id="7" name="Picture 6" descr="A screenshot of a cartoon robot&#10;&#10;AI-generated content may be incorrect.">
            <a:extLst>
              <a:ext uri="{FF2B5EF4-FFF2-40B4-BE49-F238E27FC236}">
                <a16:creationId xmlns:a16="http://schemas.microsoft.com/office/drawing/2014/main" id="{4EBAEC03-1ECB-84BC-95A0-25712BE85B7B}"/>
              </a:ext>
            </a:extLst>
          </p:cNvPr>
          <p:cNvPicPr>
            <a:picLocks noChangeAspect="1"/>
          </p:cNvPicPr>
          <p:nvPr/>
        </p:nvPicPr>
        <p:blipFill>
          <a:blip r:embed="rId3"/>
          <a:stretch>
            <a:fillRect/>
          </a:stretch>
        </p:blipFill>
        <p:spPr>
          <a:xfrm>
            <a:off x="2160067" y="2142986"/>
            <a:ext cx="7772400" cy="3684781"/>
          </a:xfrm>
          <a:prstGeom prst="rect">
            <a:avLst/>
          </a:prstGeom>
        </p:spPr>
      </p:pic>
    </p:spTree>
    <p:extLst>
      <p:ext uri="{BB962C8B-B14F-4D97-AF65-F5344CB8AC3E}">
        <p14:creationId xmlns:p14="http://schemas.microsoft.com/office/powerpoint/2010/main" val="3213935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Programa de los agentes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5636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ADA5B-E714-3373-34A6-D29F312EF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DCC1A-5036-C797-1CBF-310E2E672B6E}"/>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C71D379B-9BF0-6EA1-5441-E33847B7CEB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E293562D-2B22-DC7A-A543-96463F30CB25}"/>
              </a:ext>
            </a:extLst>
          </p:cNvPr>
          <p:cNvSpPr>
            <a:spLocks noGrp="1"/>
          </p:cNvSpPr>
          <p:nvPr>
            <p:ph idx="1"/>
          </p:nvPr>
        </p:nvSpPr>
        <p:spPr>
          <a:xfrm>
            <a:off x="700636" y="1890792"/>
            <a:ext cx="10691264" cy="4038421"/>
          </a:xfrm>
        </p:spPr>
        <p:txBody>
          <a:bodyPr>
            <a:normAutofit/>
          </a:bodyPr>
          <a:lstStyle/>
          <a:p>
            <a:pPr marL="0" indent="0">
              <a:buNone/>
            </a:pPr>
            <a:r>
              <a:rPr lang="es-ES" dirty="0"/>
              <a:t>Veamos diferentes programas de agentes:</a:t>
            </a:r>
            <a:br>
              <a:rPr lang="es-ES" dirty="0"/>
            </a:br>
            <a:endParaRPr lang="es-ES" dirty="0"/>
          </a:p>
          <a:p>
            <a:pPr lvl="1"/>
            <a:r>
              <a:rPr lang="es-ES" sz="2000" b="1" dirty="0">
                <a:solidFill>
                  <a:schemeClr val="accent1"/>
                </a:solidFill>
              </a:rPr>
              <a:t>Agentes reactivos simples</a:t>
            </a:r>
          </a:p>
          <a:p>
            <a:pPr lvl="1"/>
            <a:r>
              <a:rPr lang="es-ES" sz="2000" b="1" dirty="0">
                <a:solidFill>
                  <a:schemeClr val="accent2"/>
                </a:solidFill>
              </a:rPr>
              <a:t>Agentes reactivos basados en modelos</a:t>
            </a:r>
          </a:p>
          <a:p>
            <a:pPr lvl="1"/>
            <a:r>
              <a:rPr lang="es-ES" sz="2000" b="1" dirty="0">
                <a:solidFill>
                  <a:schemeClr val="accent3"/>
                </a:solidFill>
              </a:rPr>
              <a:t>Agentes basados en objetivos</a:t>
            </a:r>
          </a:p>
          <a:p>
            <a:pPr lvl="1"/>
            <a:r>
              <a:rPr lang="es-ES" sz="2000" b="1" dirty="0">
                <a:solidFill>
                  <a:schemeClr val="accent4"/>
                </a:solidFill>
              </a:rPr>
              <a:t>Agentes basados en utilidad</a:t>
            </a:r>
          </a:p>
          <a:p>
            <a:pPr lvl="1"/>
            <a:r>
              <a:rPr lang="es-ES" sz="2000" b="1" dirty="0">
                <a:solidFill>
                  <a:schemeClr val="accent5"/>
                </a:solidFill>
              </a:rPr>
              <a:t>Agentes que aprenden</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733718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simples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426926" y="2682238"/>
            <a:ext cx="35917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9353929" y="3585755"/>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69163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4894108"/>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3240160"/>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Cómo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84552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065414"/>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97397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4740219"/>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139327"/>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832343"/>
            <a:ext cx="0" cy="30698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139326"/>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4435418"/>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7" name="Picture 36" descr="A screen shot of a computer program&#10;&#10;Description automatically generated">
            <a:extLst>
              <a:ext uri="{FF2B5EF4-FFF2-40B4-BE49-F238E27FC236}">
                <a16:creationId xmlns:a16="http://schemas.microsoft.com/office/drawing/2014/main" id="{B858FF1E-F3CC-528C-33CB-3880F9C201CF}"/>
              </a:ext>
            </a:extLst>
          </p:cNvPr>
          <p:cNvPicPr>
            <a:picLocks noChangeAspect="1"/>
          </p:cNvPicPr>
          <p:nvPr/>
        </p:nvPicPr>
        <p:blipFill>
          <a:blip r:embed="rId3"/>
          <a:stretch>
            <a:fillRect/>
          </a:stretch>
        </p:blipFill>
        <p:spPr>
          <a:xfrm>
            <a:off x="473756" y="2456184"/>
            <a:ext cx="5610561" cy="3059302"/>
          </a:xfrm>
          <a:prstGeom prst="rect">
            <a:avLst/>
          </a:prstGeom>
        </p:spPr>
      </p:pic>
    </p:spTree>
    <p:extLst>
      <p:ext uri="{BB962C8B-B14F-4D97-AF65-F5344CB8AC3E}">
        <p14:creationId xmlns:p14="http://schemas.microsoft.com/office/powerpoint/2010/main" val="361073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grpSp>
        <p:nvGrpSpPr>
          <p:cNvPr id="20" name="Group 19">
            <a:extLst>
              <a:ext uri="{FF2B5EF4-FFF2-40B4-BE49-F238E27FC236}">
                <a16:creationId xmlns:a16="http://schemas.microsoft.com/office/drawing/2014/main" id="{39436343-E09F-7571-0781-BC69AC969627}"/>
              </a:ext>
            </a:extLst>
          </p:cNvPr>
          <p:cNvGrpSpPr/>
          <p:nvPr/>
        </p:nvGrpSpPr>
        <p:grpSpPr>
          <a:xfrm>
            <a:off x="2221402" y="2296701"/>
            <a:ext cx="7749196" cy="3639203"/>
            <a:chOff x="3035457" y="3190537"/>
            <a:chExt cx="6182055" cy="2727951"/>
          </a:xfrm>
        </p:grpSpPr>
        <p:sp>
          <p:nvSpPr>
            <p:cNvPr id="7" name="Rounded Rectangle 6">
              <a:extLst>
                <a:ext uri="{FF2B5EF4-FFF2-40B4-BE49-F238E27FC236}">
                  <a16:creationId xmlns:a16="http://schemas.microsoft.com/office/drawing/2014/main" id="{FB19F561-0330-36CF-B1EE-D7FF9FD1B32E}"/>
                </a:ext>
              </a:extLst>
            </p:cNvPr>
            <p:cNvSpPr/>
            <p:nvPr/>
          </p:nvSpPr>
          <p:spPr>
            <a:xfrm>
              <a:off x="3035457" y="3190537"/>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253780"/>
            </a:xfrm>
            <a:prstGeom prst="rect">
              <a:avLst/>
            </a:prstGeom>
            <a:noFill/>
          </p:spPr>
          <p:txBody>
            <a:bodyPr wrap="square" rtlCol="0">
              <a:spAutoFit/>
            </a:bodyPr>
            <a:lstStyle/>
            <a:p>
              <a:pPr algn="ctr"/>
              <a:r>
                <a:rPr lang="es-ES_tradnl" sz="1600" dirty="0">
                  <a:solidFill>
                    <a:schemeClr val="bg1"/>
                  </a:solidFill>
                </a:rPr>
                <a:t>Sensores</a:t>
              </a:r>
              <a:endParaRPr lang="es-ES_tradnl" sz="1400" dirty="0">
                <a:solidFill>
                  <a:schemeClr val="bg1"/>
                </a:solidFill>
              </a:endParaRP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253780"/>
            </a:xfrm>
            <a:prstGeom prst="rect">
              <a:avLst/>
            </a:prstGeom>
            <a:noFill/>
          </p:spPr>
          <p:txBody>
            <a:bodyPr wrap="square" rtlCol="0">
              <a:spAutoFit/>
            </a:bodyPr>
            <a:lstStyle/>
            <a:p>
              <a:pPr algn="ctr"/>
              <a:r>
                <a:rPr lang="es-ES_tradnl" sz="1600" dirty="0">
                  <a:solidFill>
                    <a:schemeClr val="bg1"/>
                  </a:solidFill>
                </a:rPr>
                <a:t>Actuadores</a:t>
              </a:r>
              <a:endParaRPr lang="es-ES_tradnl" sz="1400" dirty="0">
                <a:solidFill>
                  <a:schemeClr val="bg1"/>
                </a:solidFill>
              </a:endParaRP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flipV="1">
              <a:off x="5162868" y="3384583"/>
              <a:ext cx="3310574" cy="2699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253780"/>
            </a:xfrm>
            <a:prstGeom prst="rect">
              <a:avLst/>
            </a:prstGeom>
            <a:noFill/>
          </p:spPr>
          <p:txBody>
            <a:bodyPr wrap="square" rtlCol="0">
              <a:spAutoFit/>
            </a:bodyPr>
            <a:lstStyle/>
            <a:p>
              <a:pPr algn="ctr"/>
              <a:r>
                <a:rPr lang="es-ES_tradnl" sz="1600" dirty="0"/>
                <a:t>Percepciones</a:t>
              </a:r>
              <a:endParaRPr lang="es-ES_tradnl" sz="1400" dirty="0"/>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77692"/>
              <a:ext cx="1395376" cy="253780"/>
            </a:xfrm>
            <a:prstGeom prst="rect">
              <a:avLst/>
            </a:prstGeom>
            <a:noFill/>
          </p:spPr>
          <p:txBody>
            <a:bodyPr wrap="square" rtlCol="0">
              <a:spAutoFit/>
            </a:bodyPr>
            <a:lstStyle/>
            <a:p>
              <a:pPr algn="ctr"/>
              <a:r>
                <a:rPr lang="es-ES_tradnl" sz="1600" dirty="0"/>
                <a:t>Acciones</a:t>
              </a:r>
              <a:endParaRPr lang="es-ES_tradnl" sz="1400" dirty="0"/>
            </a:p>
          </p:txBody>
        </p:sp>
      </p:gr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basados en modelos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Cómo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196613"/>
            <a:ext cx="0" cy="15349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731515"/>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5027607"/>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Cómo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Qué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pic>
        <p:nvPicPr>
          <p:cNvPr id="34" name="Picture 33" descr="A computer screen shot of a program code&#10;&#10;Description automatically generated">
            <a:extLst>
              <a:ext uri="{FF2B5EF4-FFF2-40B4-BE49-F238E27FC236}">
                <a16:creationId xmlns:a16="http://schemas.microsoft.com/office/drawing/2014/main" id="{4259E82B-5C8C-6281-9C6C-5AB660B9CE8E}"/>
              </a:ext>
            </a:extLst>
          </p:cNvPr>
          <p:cNvPicPr>
            <a:picLocks noChangeAspect="1"/>
          </p:cNvPicPr>
          <p:nvPr/>
        </p:nvPicPr>
        <p:blipFill>
          <a:blip r:embed="rId3"/>
          <a:srcRect b="6296"/>
          <a:stretch/>
        </p:blipFill>
        <p:spPr>
          <a:xfrm>
            <a:off x="83361" y="2031946"/>
            <a:ext cx="6380836" cy="3454351"/>
          </a:xfrm>
          <a:prstGeom prst="rect">
            <a:avLst/>
          </a:prstGeom>
        </p:spPr>
      </p:pic>
    </p:spTree>
    <p:extLst>
      <p:ext uri="{BB962C8B-B14F-4D97-AF65-F5344CB8AC3E}">
        <p14:creationId xmlns:p14="http://schemas.microsoft.com/office/powerpoint/2010/main" val="1667797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a:xfrm>
            <a:off x="9322173" y="363460"/>
            <a:ext cx="2667897" cy="365125"/>
          </a:xfrm>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15383" y="264725"/>
            <a:ext cx="7666105" cy="461665"/>
          </a:xfrm>
          <a:prstGeom prst="rect">
            <a:avLst/>
          </a:prstGeom>
          <a:noFill/>
        </p:spPr>
        <p:txBody>
          <a:bodyPr wrap="square" rtlCol="0">
            <a:spAutoFit/>
          </a:bodyPr>
          <a:lstStyle/>
          <a:p>
            <a:r>
              <a:rPr lang="es-ES_tradnl" sz="2400" dirty="0">
                <a:latin typeface="+mj-lt"/>
              </a:rPr>
              <a:t>Agentes basados en objetivos</a:t>
            </a:r>
          </a:p>
        </p:txBody>
      </p:sp>
      <p:grpSp>
        <p:nvGrpSpPr>
          <p:cNvPr id="4" name="Group 3">
            <a:extLst>
              <a:ext uri="{FF2B5EF4-FFF2-40B4-BE49-F238E27FC236}">
                <a16:creationId xmlns:a16="http://schemas.microsoft.com/office/drawing/2014/main" id="{3118AFB3-BC94-8E09-08D5-A896E9162D4B}"/>
              </a:ext>
            </a:extLst>
          </p:cNvPr>
          <p:cNvGrpSpPr/>
          <p:nvPr/>
        </p:nvGrpSpPr>
        <p:grpSpPr>
          <a:xfrm>
            <a:off x="1716516" y="1035826"/>
            <a:ext cx="8993394" cy="4987784"/>
            <a:chOff x="6252754" y="1776549"/>
            <a:chExt cx="4880408" cy="4159357"/>
          </a:xfrm>
        </p:grpSpPr>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sz="2000" dirty="0"/>
                <a:t>Agente</a:t>
              </a:r>
              <a:endParaRPr lang="es-ES_tradnl" dirty="0"/>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989"/>
            </a:xfrm>
            <a:prstGeom prst="rect">
              <a:avLst/>
            </a:prstGeom>
            <a:noFill/>
          </p:spPr>
          <p:txBody>
            <a:bodyPr wrap="square" rtlCol="0">
              <a:spAutoFit/>
            </a:bodyPr>
            <a:lstStyle/>
            <a:p>
              <a:pPr algn="ctr"/>
              <a:r>
                <a:rPr lang="es-ES_tradnl" dirty="0">
                  <a:solidFill>
                    <a:schemeClr val="bg1"/>
                  </a:solidFill>
                </a:rPr>
                <a:t>Sensores</a:t>
              </a:r>
              <a:endParaRPr lang="es-ES_tradnl" sz="1400" dirty="0">
                <a:solidFill>
                  <a:schemeClr val="bg1"/>
                </a:solidFill>
              </a:endParaRP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989"/>
            </a:xfrm>
            <a:prstGeom prst="rect">
              <a:avLst/>
            </a:prstGeom>
            <a:noFill/>
          </p:spPr>
          <p:txBody>
            <a:bodyPr wrap="square" rtlCol="0">
              <a:spAutoFit/>
            </a:bodyPr>
            <a:lstStyle/>
            <a:p>
              <a:pPr algn="ctr"/>
              <a:r>
                <a:rPr lang="es-ES_tradnl" dirty="0">
                  <a:solidFill>
                    <a:schemeClr val="bg1"/>
                  </a:solidFill>
                </a:rPr>
                <a:t>Actuadores</a:t>
              </a:r>
              <a:endParaRPr lang="es-ES_tradnl" sz="1400" dirty="0">
                <a:solidFill>
                  <a:schemeClr val="bg1"/>
                </a:solidFill>
              </a:endParaRP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a:t>Cómo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a:t>Qué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4197531"/>
              <a:ext cx="0" cy="53398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47053" y="4903980"/>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Objetivos</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17487" y="5027607"/>
              <a:ext cx="440641"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Cómo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Qué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30516" y="3600993"/>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a:t>Qué pasará si realizo la acción A</a:t>
              </a:r>
            </a:p>
          </p:txBody>
        </p:sp>
        <p:cxnSp>
          <p:nvCxnSpPr>
            <p:cNvPr id="23" name="Straight Arrow Connector 22">
              <a:extLst>
                <a:ext uri="{FF2B5EF4-FFF2-40B4-BE49-F238E27FC236}">
                  <a16:creationId xmlns:a16="http://schemas.microsoft.com/office/drawing/2014/main" id="{0F264326-A957-32B8-ADA1-8A33FF0CB6E3}"/>
                </a:ext>
              </a:extLst>
            </p:cNvPr>
            <p:cNvCxnSpPr>
              <a:cxnSpLocks/>
            </p:cNvCxnSpPr>
            <p:nvPr/>
          </p:nvCxnSpPr>
          <p:spPr>
            <a:xfrm>
              <a:off x="8005058" y="3165104"/>
              <a:ext cx="521962" cy="4358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9B8240D-2CAD-E286-4816-5CC1FF85CBF0}"/>
                </a:ext>
              </a:extLst>
            </p:cNvPr>
            <p:cNvCxnSpPr>
              <a:cxnSpLocks/>
              <a:endCxn id="20" idx="1"/>
            </p:cNvCxnSpPr>
            <p:nvPr/>
          </p:nvCxnSpPr>
          <p:spPr>
            <a:xfrm>
              <a:off x="8056776" y="3778211"/>
              <a:ext cx="273740" cy="1188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101252A-BE28-0054-79BD-F20F98A029D8}"/>
                </a:ext>
              </a:extLst>
            </p:cNvPr>
            <p:cNvCxnSpPr>
              <a:cxnSpLocks/>
            </p:cNvCxnSpPr>
            <p:nvPr/>
          </p:nvCxnSpPr>
          <p:spPr>
            <a:xfrm>
              <a:off x="9042840" y="3249390"/>
              <a:ext cx="0" cy="3516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0997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7AB6107-6CB0-CD9D-5A88-C413E854D7B8}"/>
              </a:ext>
            </a:extLst>
          </p:cNvPr>
          <p:cNvGrpSpPr/>
          <p:nvPr/>
        </p:nvGrpSpPr>
        <p:grpSpPr>
          <a:xfrm>
            <a:off x="1684409" y="1078366"/>
            <a:ext cx="8823181" cy="4910954"/>
            <a:chOff x="6252754" y="1776549"/>
            <a:chExt cx="4880408" cy="4159357"/>
          </a:xfrm>
        </p:grpSpPr>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sz="2000" dirty="0"/>
                <a:t>Agente</a:t>
              </a:r>
              <a:endParaRPr lang="es-ES_tradnl" sz="2400" dirty="0"/>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12808"/>
            </a:xfrm>
            <a:prstGeom prst="rect">
              <a:avLst/>
            </a:prstGeom>
            <a:noFill/>
          </p:spPr>
          <p:txBody>
            <a:bodyPr wrap="square" rtlCol="0">
              <a:spAutoFit/>
            </a:bodyPr>
            <a:lstStyle/>
            <a:p>
              <a:pPr algn="ctr"/>
              <a:r>
                <a:rPr lang="es-ES_tradnl"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12808"/>
            </a:xfrm>
            <a:prstGeom prst="rect">
              <a:avLst/>
            </a:prstGeom>
            <a:noFill/>
          </p:spPr>
          <p:txBody>
            <a:bodyPr wrap="square" rtlCol="0">
              <a:spAutoFit/>
            </a:bodyPr>
            <a:lstStyle/>
            <a:p>
              <a:pPr algn="ctr"/>
              <a:r>
                <a:rPr lang="es-ES_tradnl"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40"/>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Cómo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Qué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p:cNvCxnSpPr>
            <p:nvPr/>
          </p:nvCxnSpPr>
          <p:spPr>
            <a:xfrm>
              <a:off x="9035605" y="4420564"/>
              <a:ext cx="3870" cy="2669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75269" y="4108902"/>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Utilidad</a:t>
              </a:r>
            </a:p>
          </p:txBody>
        </p: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Cómo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Qué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sz="2400"/>
            </a:p>
          </p:txBody>
        </p:sp>
        <p:sp>
          <p:nvSpPr>
            <p:cNvPr id="20" name="Rectangle 19">
              <a:extLst>
                <a:ext uri="{FF2B5EF4-FFF2-40B4-BE49-F238E27FC236}">
                  <a16:creationId xmlns:a16="http://schemas.microsoft.com/office/drawing/2014/main" id="{9D93F218-EF72-8A89-0924-2B1B4206F95A}"/>
                </a:ext>
              </a:extLst>
            </p:cNvPr>
            <p:cNvSpPr/>
            <p:nvPr/>
          </p:nvSpPr>
          <p:spPr>
            <a:xfrm>
              <a:off x="8354763" y="3251736"/>
              <a:ext cx="1370434" cy="3521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Qué pasará si realizo la acción A</a:t>
              </a:r>
            </a:p>
          </p:txBody>
        </p:sp>
        <p:cxnSp>
          <p:nvCxnSpPr>
            <p:cNvPr id="30" name="Straight Arrow Connector 29">
              <a:extLst>
                <a:ext uri="{FF2B5EF4-FFF2-40B4-BE49-F238E27FC236}">
                  <a16:creationId xmlns:a16="http://schemas.microsoft.com/office/drawing/2014/main" id="{D9B8240D-2CAD-E286-4816-5CC1FF85CBF0}"/>
                </a:ext>
              </a:extLst>
            </p:cNvPr>
            <p:cNvCxnSpPr>
              <a:cxnSpLocks/>
            </p:cNvCxnSpPr>
            <p:nvPr/>
          </p:nvCxnSpPr>
          <p:spPr>
            <a:xfrm>
              <a:off x="8012768" y="4232528"/>
              <a:ext cx="337530" cy="1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246EF2-9CA9-A5E8-EDE1-B46C6C977601}"/>
                </a:ext>
              </a:extLst>
            </p:cNvPr>
            <p:cNvCxnSpPr>
              <a:cxnSpLocks/>
            </p:cNvCxnSpPr>
            <p:nvPr/>
          </p:nvCxnSpPr>
          <p:spPr>
            <a:xfrm>
              <a:off x="9039475" y="299315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412F9B9-AE1E-4792-F2AA-1F3A27B58B5E}"/>
                </a:ext>
              </a:extLst>
            </p:cNvPr>
            <p:cNvCxnSpPr>
              <a:cxnSpLocks/>
            </p:cNvCxnSpPr>
            <p:nvPr/>
          </p:nvCxnSpPr>
          <p:spPr>
            <a:xfrm>
              <a:off x="9039475" y="3633590"/>
              <a:ext cx="0" cy="3417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F1CC0350-D6A6-B034-E4C4-E3408D6D201E}"/>
                </a:ext>
              </a:extLst>
            </p:cNvPr>
            <p:cNvSpPr/>
            <p:nvPr/>
          </p:nvSpPr>
          <p:spPr>
            <a:xfrm>
              <a:off x="8362411" y="4036446"/>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Estaré contento en este estado</a:t>
              </a:r>
            </a:p>
          </p:txBody>
        </p:sp>
        <p:cxnSp>
          <p:nvCxnSpPr>
            <p:cNvPr id="36" name="Straight Arrow Connector 35">
              <a:extLst>
                <a:ext uri="{FF2B5EF4-FFF2-40B4-BE49-F238E27FC236}">
                  <a16:creationId xmlns:a16="http://schemas.microsoft.com/office/drawing/2014/main" id="{87FD7E52-2DF6-41B2-9402-E2AC858EBF23}"/>
                </a:ext>
              </a:extLst>
            </p:cNvPr>
            <p:cNvCxnSpPr>
              <a:cxnSpLocks/>
            </p:cNvCxnSpPr>
            <p:nvPr/>
          </p:nvCxnSpPr>
          <p:spPr>
            <a:xfrm flipV="1">
              <a:off x="8012768" y="3572354"/>
              <a:ext cx="337530" cy="1224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EA993C3-F28E-2801-BF09-2CDF7A9968FA}"/>
                </a:ext>
              </a:extLst>
            </p:cNvPr>
            <p:cNvCxnSpPr>
              <a:cxnSpLocks/>
            </p:cNvCxnSpPr>
            <p:nvPr/>
          </p:nvCxnSpPr>
          <p:spPr>
            <a:xfrm flipV="1">
              <a:off x="7999402" y="2993153"/>
              <a:ext cx="478547" cy="6950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43E2C84-1174-81A7-05CB-A4F8BA4BEE90}"/>
                </a:ext>
              </a:extLst>
            </p:cNvPr>
            <p:cNvCxnSpPr>
              <a:cxnSpLocks/>
            </p:cNvCxnSpPr>
            <p:nvPr/>
          </p:nvCxnSpPr>
          <p:spPr>
            <a:xfrm flipV="1">
              <a:off x="8023207" y="2853806"/>
              <a:ext cx="280540" cy="2513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57A8E80-4EA5-1540-86C1-1AB2BF20AA9D}"/>
                </a:ext>
              </a:extLst>
            </p:cNvPr>
            <p:cNvCxnSpPr>
              <a:cxnSpLocks/>
            </p:cNvCxnSpPr>
            <p:nvPr/>
          </p:nvCxnSpPr>
          <p:spPr>
            <a:xfrm>
              <a:off x="8043496" y="3112450"/>
              <a:ext cx="296549" cy="34674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1" name="Footer Placeholder 4">
            <a:extLst>
              <a:ext uri="{FF2B5EF4-FFF2-40B4-BE49-F238E27FC236}">
                <a16:creationId xmlns:a16="http://schemas.microsoft.com/office/drawing/2014/main" id="{8DFD5D29-5DB4-9625-FDD0-62ADD237B9F0}"/>
              </a:ext>
            </a:extLst>
          </p:cNvPr>
          <p:cNvSpPr txBox="1">
            <a:spLocks/>
          </p:cNvSpPr>
          <p:nvPr/>
        </p:nvSpPr>
        <p:spPr>
          <a:xfrm>
            <a:off x="9322173" y="363460"/>
            <a:ext cx="2667897"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s-ES_tradnl"/>
              <a:t>Inteligencia Artificial – CEIA – FIUBA</a:t>
            </a:r>
            <a:endParaRPr lang="es-ES_tradnl" dirty="0"/>
          </a:p>
        </p:txBody>
      </p:sp>
      <p:sp>
        <p:nvSpPr>
          <p:cNvPr id="22" name="TextBox 21">
            <a:extLst>
              <a:ext uri="{FF2B5EF4-FFF2-40B4-BE49-F238E27FC236}">
                <a16:creationId xmlns:a16="http://schemas.microsoft.com/office/drawing/2014/main" id="{A41DA902-2214-0BA4-256E-3CAF2C4ED48C}"/>
              </a:ext>
            </a:extLst>
          </p:cNvPr>
          <p:cNvSpPr txBox="1"/>
          <p:nvPr/>
        </p:nvSpPr>
        <p:spPr>
          <a:xfrm>
            <a:off x="715383" y="264725"/>
            <a:ext cx="7666105" cy="461665"/>
          </a:xfrm>
          <a:prstGeom prst="rect">
            <a:avLst/>
          </a:prstGeom>
          <a:noFill/>
        </p:spPr>
        <p:txBody>
          <a:bodyPr wrap="square" rtlCol="0">
            <a:spAutoFit/>
          </a:bodyPr>
          <a:lstStyle/>
          <a:p>
            <a:r>
              <a:rPr lang="es-ES_tradnl" sz="2400" dirty="0">
                <a:latin typeface="+mj-lt"/>
              </a:rPr>
              <a:t>Agentes basados en utilidad</a:t>
            </a:r>
          </a:p>
        </p:txBody>
      </p:sp>
    </p:spTree>
    <p:extLst>
      <p:ext uri="{BB962C8B-B14F-4D97-AF65-F5344CB8AC3E}">
        <p14:creationId xmlns:p14="http://schemas.microsoft.com/office/powerpoint/2010/main" val="4016337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30B6B1BB-6F6E-492C-CB97-03DCAFFBB9CC}"/>
              </a:ext>
            </a:extLst>
          </p:cNvPr>
          <p:cNvGrpSpPr/>
          <p:nvPr/>
        </p:nvGrpSpPr>
        <p:grpSpPr>
          <a:xfrm>
            <a:off x="1495270" y="834390"/>
            <a:ext cx="9363230" cy="5189220"/>
            <a:chOff x="5085806" y="1564372"/>
            <a:chExt cx="6047356" cy="4371534"/>
          </a:xfrm>
        </p:grpSpPr>
        <p:sp>
          <p:nvSpPr>
            <p:cNvPr id="8" name="Rounded Rectangle 7">
              <a:extLst>
                <a:ext uri="{FF2B5EF4-FFF2-40B4-BE49-F238E27FC236}">
                  <a16:creationId xmlns:a16="http://schemas.microsoft.com/office/drawing/2014/main" id="{3906EAD5-2002-B350-5473-AC4D61DDE555}"/>
                </a:ext>
              </a:extLst>
            </p:cNvPr>
            <p:cNvSpPr/>
            <p:nvPr/>
          </p:nvSpPr>
          <p:spPr>
            <a:xfrm>
              <a:off x="5085806" y="2102073"/>
              <a:ext cx="4932892" cy="383383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sz="2400"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772110" y="3574854"/>
              <a:ext cx="3833830"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16" y="2150448"/>
              <a:ext cx="1032655" cy="311135"/>
            </a:xfrm>
            <a:prstGeom prst="rect">
              <a:avLst/>
            </a:prstGeom>
            <a:noFill/>
          </p:spPr>
          <p:txBody>
            <a:bodyPr wrap="square" rtlCol="0">
              <a:spAutoFit/>
            </a:bodyPr>
            <a:lstStyle/>
            <a:p>
              <a:pPr algn="ctr"/>
              <a:r>
                <a:rPr lang="es-ES_tradnl"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11135"/>
            </a:xfrm>
            <a:prstGeom prst="rect">
              <a:avLst/>
            </a:prstGeom>
            <a:noFill/>
          </p:spPr>
          <p:txBody>
            <a:bodyPr wrap="square" rtlCol="0">
              <a:spAutoFit/>
            </a:bodyPr>
            <a:lstStyle/>
            <a:p>
              <a:pPr algn="ctr"/>
              <a:r>
                <a:rPr lang="es-ES_tradnl" dirty="0">
                  <a:solidFill>
                    <a:schemeClr val="bg1"/>
                  </a:solidFill>
                </a:rPr>
                <a:t>Actuadores</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269499"/>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a:stCxn id="11" idx="2"/>
              <a:endCxn id="34" idx="0"/>
            </p:cNvCxnSpPr>
            <p:nvPr/>
          </p:nvCxnSpPr>
          <p:spPr>
            <a:xfrm>
              <a:off x="9043343" y="2461583"/>
              <a:ext cx="1" cy="137814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58113" y="2301452"/>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Critica</a:t>
              </a:r>
            </a:p>
          </p:txBody>
        </p:sp>
        <p:sp>
          <p:nvSpPr>
            <p:cNvPr id="9" name="Rectangle 8">
              <a:extLst>
                <a:ext uri="{FF2B5EF4-FFF2-40B4-BE49-F238E27FC236}">
                  <a16:creationId xmlns:a16="http://schemas.microsoft.com/office/drawing/2014/main" id="{708AA65C-52B5-2A0C-E738-3B1090161705}"/>
                </a:ext>
              </a:extLst>
            </p:cNvPr>
            <p:cNvSpPr/>
            <p:nvPr/>
          </p:nvSpPr>
          <p:spPr>
            <a:xfrm>
              <a:off x="6609048" y="3838641"/>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Elemento de aprendizaje</a:t>
              </a:r>
            </a:p>
          </p:txBody>
        </p:sp>
        <p:sp>
          <p:nvSpPr>
            <p:cNvPr id="34" name="Rectangle 33">
              <a:extLst>
                <a:ext uri="{FF2B5EF4-FFF2-40B4-BE49-F238E27FC236}">
                  <a16:creationId xmlns:a16="http://schemas.microsoft.com/office/drawing/2014/main" id="{F1CC0350-D6A6-B034-E4C4-E3408D6D201E}"/>
                </a:ext>
              </a:extLst>
            </p:cNvPr>
            <p:cNvSpPr/>
            <p:nvPr/>
          </p:nvSpPr>
          <p:spPr>
            <a:xfrm>
              <a:off x="8358127" y="3839727"/>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Elemento de actuación</a:t>
              </a:r>
            </a:p>
          </p:txBody>
        </p:sp>
        <p:cxnSp>
          <p:nvCxnSpPr>
            <p:cNvPr id="4" name="Straight Arrow Connector 3">
              <a:extLst>
                <a:ext uri="{FF2B5EF4-FFF2-40B4-BE49-F238E27FC236}">
                  <a16:creationId xmlns:a16="http://schemas.microsoft.com/office/drawing/2014/main" id="{E78015FA-814D-5B46-0CE8-71020D388642}"/>
                </a:ext>
              </a:extLst>
            </p:cNvPr>
            <p:cNvCxnSpPr>
              <a:cxnSpLocks/>
            </p:cNvCxnSpPr>
            <p:nvPr/>
          </p:nvCxnSpPr>
          <p:spPr>
            <a:xfrm flipH="1">
              <a:off x="7733211" y="2276219"/>
              <a:ext cx="893987" cy="966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BC782AD-B8A8-05DA-42A9-E57D1DDD7636}"/>
                </a:ext>
              </a:extLst>
            </p:cNvPr>
            <p:cNvSpPr txBox="1"/>
            <p:nvPr/>
          </p:nvSpPr>
          <p:spPr>
            <a:xfrm>
              <a:off x="6397167" y="1564372"/>
              <a:ext cx="1634749" cy="311135"/>
            </a:xfrm>
            <a:prstGeom prst="rect">
              <a:avLst/>
            </a:prstGeom>
            <a:noFill/>
          </p:spPr>
          <p:txBody>
            <a:bodyPr wrap="square" rtlCol="0">
              <a:spAutoFit/>
            </a:bodyPr>
            <a:lstStyle/>
            <a:p>
              <a:pPr algn="ctr"/>
              <a:r>
                <a:rPr lang="es-ES_tradnl" dirty="0"/>
                <a:t>Nivel de actuación</a:t>
              </a:r>
            </a:p>
          </p:txBody>
        </p:sp>
        <p:cxnSp>
          <p:nvCxnSpPr>
            <p:cNvPr id="22" name="Straight Arrow Connector 21">
              <a:extLst>
                <a:ext uri="{FF2B5EF4-FFF2-40B4-BE49-F238E27FC236}">
                  <a16:creationId xmlns:a16="http://schemas.microsoft.com/office/drawing/2014/main" id="{4B8C97BA-968A-F921-845B-BEAFEB71F4D3}"/>
                </a:ext>
              </a:extLst>
            </p:cNvPr>
            <p:cNvCxnSpPr>
              <a:cxnSpLocks/>
              <a:stCxn id="21" idx="2"/>
              <a:endCxn id="7" idx="0"/>
            </p:cNvCxnSpPr>
            <p:nvPr/>
          </p:nvCxnSpPr>
          <p:spPr>
            <a:xfrm flipH="1">
              <a:off x="7214129" y="1875507"/>
              <a:ext cx="413" cy="42594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29ECF0-D8BF-4AB6-B9C1-CD633CCF4CE6}"/>
                </a:ext>
              </a:extLst>
            </p:cNvPr>
            <p:cNvCxnSpPr>
              <a:cxnSpLocks/>
              <a:stCxn id="34" idx="2"/>
              <a:endCxn id="12" idx="0"/>
            </p:cNvCxnSpPr>
            <p:nvPr/>
          </p:nvCxnSpPr>
          <p:spPr>
            <a:xfrm>
              <a:off x="9043344" y="4179887"/>
              <a:ext cx="3" cy="130641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6DADE40-1F46-B07E-BA40-CFAE8807C00D}"/>
                </a:ext>
              </a:extLst>
            </p:cNvPr>
            <p:cNvCxnSpPr>
              <a:cxnSpLocks/>
            </p:cNvCxnSpPr>
            <p:nvPr/>
          </p:nvCxnSpPr>
          <p:spPr>
            <a:xfrm>
              <a:off x="7818357" y="3893987"/>
              <a:ext cx="45253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53FBBC0-AA1D-CC81-FDD7-7FD5445ECADE}"/>
                </a:ext>
              </a:extLst>
            </p:cNvPr>
            <p:cNvCxnSpPr>
              <a:cxnSpLocks/>
            </p:cNvCxnSpPr>
            <p:nvPr/>
          </p:nvCxnSpPr>
          <p:spPr>
            <a:xfrm>
              <a:off x="7818356" y="4179887"/>
              <a:ext cx="452535" cy="0"/>
            </a:xfrm>
            <a:prstGeom prst="straightConnector1">
              <a:avLst/>
            </a:prstGeom>
            <a:ln w="38100">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7FFC01B-FEC4-8BE7-66EB-6642BFD2C214}"/>
                </a:ext>
              </a:extLst>
            </p:cNvPr>
            <p:cNvSpPr txBox="1"/>
            <p:nvPr/>
          </p:nvSpPr>
          <p:spPr>
            <a:xfrm>
              <a:off x="7616145" y="3567979"/>
              <a:ext cx="812751" cy="285207"/>
            </a:xfrm>
            <a:prstGeom prst="rect">
              <a:avLst/>
            </a:prstGeom>
            <a:noFill/>
          </p:spPr>
          <p:txBody>
            <a:bodyPr wrap="square" rtlCol="0">
              <a:spAutoFit/>
            </a:bodyPr>
            <a:lstStyle/>
            <a:p>
              <a:pPr algn="ctr"/>
              <a:r>
                <a:rPr lang="es-ES_tradnl" sz="1600" dirty="0"/>
                <a:t>Cambios</a:t>
              </a:r>
              <a:endParaRPr lang="es-ES_tradnl" sz="2800" dirty="0"/>
            </a:p>
          </p:txBody>
        </p:sp>
        <p:sp>
          <p:nvSpPr>
            <p:cNvPr id="48" name="TextBox 47">
              <a:extLst>
                <a:ext uri="{FF2B5EF4-FFF2-40B4-BE49-F238E27FC236}">
                  <a16:creationId xmlns:a16="http://schemas.microsoft.com/office/drawing/2014/main" id="{1B2DF374-6376-D7D3-6F62-19504FCB7B9C}"/>
                </a:ext>
              </a:extLst>
            </p:cNvPr>
            <p:cNvSpPr txBox="1"/>
            <p:nvPr/>
          </p:nvSpPr>
          <p:spPr>
            <a:xfrm>
              <a:off x="7517585" y="4266999"/>
              <a:ext cx="1001652" cy="285207"/>
            </a:xfrm>
            <a:prstGeom prst="rect">
              <a:avLst/>
            </a:prstGeom>
            <a:noFill/>
          </p:spPr>
          <p:txBody>
            <a:bodyPr wrap="square" rtlCol="0">
              <a:spAutoFit/>
            </a:bodyPr>
            <a:lstStyle/>
            <a:p>
              <a:pPr algn="ctr"/>
              <a:r>
                <a:rPr lang="es-ES_tradnl" sz="1600" dirty="0"/>
                <a:t>Conocimiento</a:t>
              </a:r>
              <a:endParaRPr lang="es-ES_tradnl" sz="2800" dirty="0"/>
            </a:p>
          </p:txBody>
        </p:sp>
        <p:sp>
          <p:nvSpPr>
            <p:cNvPr id="49" name="Rectangle 48">
              <a:extLst>
                <a:ext uri="{FF2B5EF4-FFF2-40B4-BE49-F238E27FC236}">
                  <a16:creationId xmlns:a16="http://schemas.microsoft.com/office/drawing/2014/main" id="{CBAB7F95-ABC4-B8A3-B4E6-BF8B139EABCA}"/>
                </a:ext>
              </a:extLst>
            </p:cNvPr>
            <p:cNvSpPr/>
            <p:nvPr/>
          </p:nvSpPr>
          <p:spPr>
            <a:xfrm>
              <a:off x="6609047" y="5125603"/>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Generador de problemas</a:t>
              </a:r>
            </a:p>
          </p:txBody>
        </p:sp>
        <p:cxnSp>
          <p:nvCxnSpPr>
            <p:cNvPr id="50" name="Straight Arrow Connector 49">
              <a:extLst>
                <a:ext uri="{FF2B5EF4-FFF2-40B4-BE49-F238E27FC236}">
                  <a16:creationId xmlns:a16="http://schemas.microsoft.com/office/drawing/2014/main" id="{04FBA0F9-88F5-A566-EE4B-56B930B5AD7D}"/>
                </a:ext>
              </a:extLst>
            </p:cNvPr>
            <p:cNvCxnSpPr>
              <a:cxnSpLocks/>
              <a:stCxn id="49" idx="3"/>
            </p:cNvCxnSpPr>
            <p:nvPr/>
          </p:nvCxnSpPr>
          <p:spPr>
            <a:xfrm flipV="1">
              <a:off x="7733210" y="4222758"/>
              <a:ext cx="1051396" cy="108319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6887B80-5731-9480-290E-959D576FC10C}"/>
                </a:ext>
              </a:extLst>
            </p:cNvPr>
            <p:cNvCxnSpPr>
              <a:cxnSpLocks/>
            </p:cNvCxnSpPr>
            <p:nvPr/>
          </p:nvCxnSpPr>
          <p:spPr>
            <a:xfrm>
              <a:off x="7214128" y="2468878"/>
              <a:ext cx="0" cy="13453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72B256D-6428-91D5-00EB-1F82253E89AE}"/>
                </a:ext>
              </a:extLst>
            </p:cNvPr>
            <p:cNvCxnSpPr>
              <a:cxnSpLocks/>
            </p:cNvCxnSpPr>
            <p:nvPr/>
          </p:nvCxnSpPr>
          <p:spPr>
            <a:xfrm>
              <a:off x="7203497" y="4242723"/>
              <a:ext cx="0" cy="85860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B55C701-31B0-A94D-2BED-274D15FCFF84}"/>
                </a:ext>
              </a:extLst>
            </p:cNvPr>
            <p:cNvSpPr txBox="1"/>
            <p:nvPr/>
          </p:nvSpPr>
          <p:spPr>
            <a:xfrm>
              <a:off x="5997506" y="2995691"/>
              <a:ext cx="1186174" cy="285207"/>
            </a:xfrm>
            <a:prstGeom prst="rect">
              <a:avLst/>
            </a:prstGeom>
            <a:noFill/>
          </p:spPr>
          <p:txBody>
            <a:bodyPr wrap="square" rtlCol="0">
              <a:spAutoFit/>
            </a:bodyPr>
            <a:lstStyle/>
            <a:p>
              <a:pPr algn="ctr"/>
              <a:r>
                <a:rPr lang="es-ES_tradnl" sz="1600" dirty="0"/>
                <a:t>Retroalimentación</a:t>
              </a:r>
              <a:endParaRPr lang="es-ES_tradnl" sz="2800" dirty="0"/>
            </a:p>
          </p:txBody>
        </p:sp>
        <p:sp>
          <p:nvSpPr>
            <p:cNvPr id="61" name="TextBox 60">
              <a:extLst>
                <a:ext uri="{FF2B5EF4-FFF2-40B4-BE49-F238E27FC236}">
                  <a16:creationId xmlns:a16="http://schemas.microsoft.com/office/drawing/2014/main" id="{BF7E4147-842E-1865-EB60-D413A964BEF6}"/>
                </a:ext>
              </a:extLst>
            </p:cNvPr>
            <p:cNvSpPr txBox="1"/>
            <p:nvPr/>
          </p:nvSpPr>
          <p:spPr>
            <a:xfrm>
              <a:off x="6017323" y="4488564"/>
              <a:ext cx="1186174" cy="492630"/>
            </a:xfrm>
            <a:prstGeom prst="rect">
              <a:avLst/>
            </a:prstGeom>
            <a:noFill/>
          </p:spPr>
          <p:txBody>
            <a:bodyPr wrap="square" rtlCol="0">
              <a:spAutoFit/>
            </a:bodyPr>
            <a:lstStyle/>
            <a:p>
              <a:pPr algn="ctr"/>
              <a:r>
                <a:rPr lang="es-ES_tradnl" sz="1600" dirty="0"/>
                <a:t>Objetivos que aprender</a:t>
              </a:r>
              <a:endParaRPr lang="es-ES_tradnl" sz="2800" dirty="0"/>
            </a:p>
          </p:txBody>
        </p:sp>
      </p:grpSp>
      <p:sp>
        <p:nvSpPr>
          <p:cNvPr id="17" name="Footer Placeholder 4">
            <a:extLst>
              <a:ext uri="{FF2B5EF4-FFF2-40B4-BE49-F238E27FC236}">
                <a16:creationId xmlns:a16="http://schemas.microsoft.com/office/drawing/2014/main" id="{E3F3F9E6-60D6-1031-EF89-BAE378BBD5B2}"/>
              </a:ext>
            </a:extLst>
          </p:cNvPr>
          <p:cNvSpPr txBox="1">
            <a:spLocks/>
          </p:cNvSpPr>
          <p:nvPr/>
        </p:nvSpPr>
        <p:spPr>
          <a:xfrm>
            <a:off x="9322173" y="363460"/>
            <a:ext cx="2667897"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s-ES_tradnl"/>
              <a:t>Inteligencia Artificial – CEIA – FIUBA</a:t>
            </a:r>
            <a:endParaRPr lang="es-ES_tradnl" dirty="0"/>
          </a:p>
        </p:txBody>
      </p:sp>
      <p:sp>
        <p:nvSpPr>
          <p:cNvPr id="18" name="TextBox 17">
            <a:extLst>
              <a:ext uri="{FF2B5EF4-FFF2-40B4-BE49-F238E27FC236}">
                <a16:creationId xmlns:a16="http://schemas.microsoft.com/office/drawing/2014/main" id="{D7FAE784-A6C7-3D65-EC03-8B57DB2A151A}"/>
              </a:ext>
            </a:extLst>
          </p:cNvPr>
          <p:cNvSpPr txBox="1"/>
          <p:nvPr/>
        </p:nvSpPr>
        <p:spPr>
          <a:xfrm>
            <a:off x="715383" y="264725"/>
            <a:ext cx="7666105" cy="461665"/>
          </a:xfrm>
          <a:prstGeom prst="rect">
            <a:avLst/>
          </a:prstGeom>
          <a:noFill/>
        </p:spPr>
        <p:txBody>
          <a:bodyPr wrap="square" rtlCol="0">
            <a:spAutoFit/>
          </a:bodyPr>
          <a:lstStyle/>
          <a:p>
            <a:r>
              <a:rPr lang="es-ES_tradnl" sz="2400" dirty="0">
                <a:latin typeface="+mj-lt"/>
              </a:rPr>
              <a:t>Agentes que aprenden</a:t>
            </a:r>
          </a:p>
        </p:txBody>
      </p:sp>
    </p:spTree>
    <p:extLst>
      <p:ext uri="{BB962C8B-B14F-4D97-AF65-F5344CB8AC3E}">
        <p14:creationId xmlns:p14="http://schemas.microsoft.com/office/powerpoint/2010/main" val="3388755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Resolución de problemas mediante búsqueda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8525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búsquedas y soluciones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Un problema de búsqueda puede ser definido formalmente como:</a:t>
            </a:r>
          </a:p>
          <a:p>
            <a:r>
              <a:rPr lang="es-ES" dirty="0"/>
              <a:t>Un conjunto de estados posibles en los que puede estar el entorno, llamado </a:t>
            </a:r>
            <a:r>
              <a:rPr lang="es-ES" b="1" dirty="0">
                <a:solidFill>
                  <a:schemeClr val="accent1"/>
                </a:solidFill>
              </a:rPr>
              <a:t>espacio de estados</a:t>
            </a:r>
            <a:r>
              <a:rPr lang="es-ES" dirty="0"/>
              <a:t>.</a:t>
            </a:r>
          </a:p>
          <a:p>
            <a:r>
              <a:rPr lang="es-ES" dirty="0"/>
              <a:t>El </a:t>
            </a:r>
            <a:r>
              <a:rPr lang="es-ES" b="1" dirty="0">
                <a:solidFill>
                  <a:schemeClr val="accent5">
                    <a:lumMod val="60000"/>
                    <a:lumOff val="40000"/>
                  </a:schemeClr>
                </a:solidFill>
              </a:rPr>
              <a:t>estado inicial </a:t>
            </a:r>
            <a:r>
              <a:rPr lang="es-ES" dirty="0"/>
              <a:t>en que el agente comienza.</a:t>
            </a:r>
          </a:p>
          <a:p>
            <a:r>
              <a:rPr lang="es-ES" dirty="0"/>
              <a:t>Un set de uno o más </a:t>
            </a:r>
            <a:r>
              <a:rPr lang="es-ES" b="1" dirty="0">
                <a:solidFill>
                  <a:schemeClr val="accent2">
                    <a:lumMod val="75000"/>
                  </a:schemeClr>
                </a:solidFill>
              </a:rPr>
              <a:t>estados objetivos</a:t>
            </a:r>
            <a:r>
              <a:rPr lang="es-ES" dirty="0"/>
              <a:t>. </a:t>
            </a:r>
          </a:p>
          <a:p>
            <a:r>
              <a:rPr lang="es-ES" dirty="0"/>
              <a:t>Las </a:t>
            </a:r>
            <a:r>
              <a:rPr lang="es-ES" b="1" dirty="0">
                <a:solidFill>
                  <a:schemeClr val="accent1"/>
                </a:solidFill>
              </a:rPr>
              <a:t>acciones</a:t>
            </a:r>
            <a:r>
              <a:rPr lang="es-ES" dirty="0"/>
              <a:t> disponibles al agente. Dado un estado </a:t>
            </a:r>
            <a:r>
              <a:rPr lang="es-ES" dirty="0">
                <a:solidFill>
                  <a:schemeClr val="accent2">
                    <a:lumMod val="75000"/>
                  </a:schemeClr>
                </a:solidFill>
                <a:latin typeface="Aptos Mono" panose="020B0009020202020204" pitchFamily="49" charset="0"/>
              </a:rPr>
              <a:t>s</a:t>
            </a:r>
            <a:r>
              <a:rPr lang="es-ES" dirty="0"/>
              <a:t>,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solidFill>
                  <a:schemeClr val="accent2">
                    <a:lumMod val="75000"/>
                  </a:schemeClr>
                </a:solidFill>
                <a:latin typeface="Aptos Mono" panose="020F0502020204030204" pitchFamily="34" charset="0"/>
              </a:rPr>
              <a:t> </a:t>
            </a:r>
            <a:r>
              <a:rPr lang="es-ES" dirty="0"/>
              <a:t>retorna un numero finito de acciones que puede ejecutarse en </a:t>
            </a:r>
            <a:r>
              <a:rPr lang="es-ES" dirty="0">
                <a:solidFill>
                  <a:schemeClr val="accent2">
                    <a:lumMod val="75000"/>
                  </a:schemeClr>
                </a:solidFill>
                <a:latin typeface="Aptos Mono" panose="020B0009020202020204" pitchFamily="49" charset="0"/>
              </a:rPr>
              <a:t>s</a:t>
            </a:r>
            <a:r>
              <a:rPr lang="es-ES" dirty="0"/>
              <a:t>. Decimos que cada una de estas </a:t>
            </a:r>
            <a:r>
              <a:rPr lang="es-ES" b="1" dirty="0">
                <a:solidFill>
                  <a:schemeClr val="accent1"/>
                </a:solidFill>
              </a:rPr>
              <a:t>acciones</a:t>
            </a:r>
            <a:r>
              <a:rPr lang="es-ES" dirty="0"/>
              <a:t> es </a:t>
            </a:r>
            <a:r>
              <a:rPr lang="es-ES" i="1" dirty="0"/>
              <a:t>aplicable</a:t>
            </a:r>
            <a:r>
              <a:rPr lang="es-ES" dirty="0"/>
              <a:t> en </a:t>
            </a:r>
            <a:r>
              <a:rPr lang="es-ES" dirty="0">
                <a:solidFill>
                  <a:schemeClr val="accent2">
                    <a:lumMod val="75000"/>
                  </a:schemeClr>
                </a:solidFill>
                <a:latin typeface="Aptos Mono" panose="020B0009020202020204" pitchFamily="49" charset="0"/>
              </a:rPr>
              <a:t>s</a:t>
            </a:r>
            <a:r>
              <a:rPr lang="es-ES" dirty="0"/>
              <a:t>.</a:t>
            </a:r>
          </a:p>
          <a:p>
            <a:r>
              <a:rPr lang="es-ES" dirty="0"/>
              <a:t>Un </a:t>
            </a:r>
            <a:r>
              <a:rPr lang="es-ES" b="1" dirty="0">
                <a:solidFill>
                  <a:schemeClr val="tx2">
                    <a:lumMod val="50000"/>
                    <a:lumOff val="50000"/>
                  </a:schemeClr>
                </a:solidFill>
              </a:rPr>
              <a:t>modelo de transición</a:t>
            </a:r>
            <a:r>
              <a:rPr lang="es-ES" dirty="0"/>
              <a:t>, que describe lo que hace cada acción.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devuelve el estado que resulta de realizar la acción </a:t>
            </a:r>
            <a:r>
              <a:rPr lang="es-ES" dirty="0">
                <a:solidFill>
                  <a:schemeClr val="accent1"/>
                </a:solidFill>
                <a:latin typeface="Aptos Mono" panose="020B0009020202020204" pitchFamily="49" charset="0"/>
              </a:rPr>
              <a:t>a</a:t>
            </a:r>
            <a:r>
              <a:rPr lang="es-ES" dirty="0"/>
              <a:t> en el estado </a:t>
            </a:r>
            <a:r>
              <a:rPr lang="es-ES" dirty="0">
                <a:solidFill>
                  <a:schemeClr val="accent2">
                    <a:lumMod val="75000"/>
                  </a:schemeClr>
                </a:solidFill>
                <a:latin typeface="Aptos Mono" panose="020B0009020202020204" pitchFamily="49" charset="0"/>
              </a:rPr>
              <a:t>s</a:t>
            </a:r>
            <a:r>
              <a:rPr lang="es-ES" dirty="0"/>
              <a:t>.</a:t>
            </a:r>
          </a:p>
          <a:p>
            <a:r>
              <a:rPr lang="es-ES" dirty="0"/>
              <a:t>Una </a:t>
            </a: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que nos devuelva un número que denote el costo de aplicar una acción </a:t>
            </a:r>
            <a:r>
              <a:rPr lang="es-ES" dirty="0">
                <a:solidFill>
                  <a:schemeClr val="accent1"/>
                </a:solidFill>
                <a:latin typeface="Aptos Mono" panose="020B0009020202020204" pitchFamily="49" charset="0"/>
              </a:rPr>
              <a:t>a</a:t>
            </a:r>
            <a:r>
              <a:rPr lang="es-ES" dirty="0"/>
              <a:t> a un estado </a:t>
            </a:r>
            <a:r>
              <a:rPr lang="es-ES" dirty="0">
                <a:solidFill>
                  <a:schemeClr val="accent2">
                    <a:lumMod val="75000"/>
                  </a:schemeClr>
                </a:solidFill>
                <a:latin typeface="Aptos Mono" panose="020B0009020202020204" pitchFamily="49" charset="0"/>
              </a:rPr>
              <a:t>s</a:t>
            </a:r>
            <a:r>
              <a:rPr lang="es-ES" dirty="0"/>
              <a:t> para llegar al estado </a:t>
            </a:r>
            <a:r>
              <a:rPr lang="es-ES" dirty="0">
                <a:solidFill>
                  <a:schemeClr val="accent2">
                    <a:lumMod val="75000"/>
                  </a:schemeClr>
                </a:solidFill>
                <a:latin typeface="Aptos Mono" panose="020B0009020202020204" pitchFamily="49" charset="0"/>
              </a:rPr>
              <a:t>s’</a:t>
            </a:r>
            <a:r>
              <a:rPr lang="es-ES" dirty="0"/>
              <a:t>.</a:t>
            </a:r>
          </a:p>
          <a:p>
            <a:r>
              <a:rPr lang="es-ES" dirty="0"/>
              <a:t>Una secuencia de acción forma un </a:t>
            </a:r>
            <a:r>
              <a:rPr lang="es-ES" b="1" dirty="0">
                <a:solidFill>
                  <a:srgbClr val="00B0F0"/>
                </a:solidFill>
              </a:rPr>
              <a:t>camino</a:t>
            </a:r>
            <a:r>
              <a:rPr lang="es-ES" dirty="0"/>
              <a:t>, y una </a:t>
            </a:r>
            <a:r>
              <a:rPr lang="es-ES" b="1" dirty="0">
                <a:solidFill>
                  <a:srgbClr val="C00000"/>
                </a:solidFill>
              </a:rPr>
              <a:t>solución</a:t>
            </a:r>
            <a:r>
              <a:rPr lang="es-ES" dirty="0"/>
              <a:t> es el camino del estado inicial a un estado objetivo. </a:t>
            </a:r>
          </a:p>
          <a:p>
            <a:r>
              <a:rPr lang="es-ES" dirty="0"/>
              <a:t>Si asumimos el costo es aditivo y positivo, el costo total es la suma del costo de cada acción. </a:t>
            </a:r>
            <a:r>
              <a:rPr lang="es-ES" b="1" dirty="0">
                <a:solidFill>
                  <a:srgbClr val="C00000"/>
                </a:solidFill>
              </a:rPr>
              <a:t>Una solución óptima </a:t>
            </a:r>
            <a:r>
              <a:rPr lang="es-ES" dirty="0"/>
              <a:t>es aquella que el costo es mínimo.</a:t>
            </a:r>
          </a:p>
          <a:p>
            <a:endParaRPr lang="es-ES" dirty="0"/>
          </a:p>
          <a:p>
            <a:endParaRPr lang="es-ES" dirty="0"/>
          </a:p>
        </p:txBody>
      </p:sp>
    </p:spTree>
    <p:extLst>
      <p:ext uri="{BB962C8B-B14F-4D97-AF65-F5344CB8AC3E}">
        <p14:creationId xmlns:p14="http://schemas.microsoft.com/office/powerpoint/2010/main" val="2960737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Torre de Hanoi</a:t>
            </a:r>
          </a:p>
        </p:txBody>
      </p:sp>
      <p:pic>
        <p:nvPicPr>
          <p:cNvPr id="3" name="Picture 2" descr="A red and yellow toy&#10;&#10;AI-generated content may be incorrect.">
            <a:extLst>
              <a:ext uri="{FF2B5EF4-FFF2-40B4-BE49-F238E27FC236}">
                <a16:creationId xmlns:a16="http://schemas.microsoft.com/office/drawing/2014/main" id="{12D298BB-7403-4F67-C4A9-BA79A8ECF48A}"/>
              </a:ext>
            </a:extLst>
          </p:cNvPr>
          <p:cNvPicPr>
            <a:picLocks noChangeAspect="1"/>
          </p:cNvPicPr>
          <p:nvPr/>
        </p:nvPicPr>
        <p:blipFill>
          <a:blip r:embed="rId3"/>
          <a:stretch>
            <a:fillRect/>
          </a:stretch>
        </p:blipFill>
        <p:spPr>
          <a:xfrm>
            <a:off x="2083450" y="712916"/>
            <a:ext cx="8025100" cy="3519781"/>
          </a:xfrm>
          <a:prstGeom prst="rect">
            <a:avLst/>
          </a:prstGeom>
        </p:spPr>
      </p:pic>
    </p:spTree>
    <p:extLst>
      <p:ext uri="{BB962C8B-B14F-4D97-AF65-F5344CB8AC3E}">
        <p14:creationId xmlns:p14="http://schemas.microsoft.com/office/powerpoint/2010/main" val="289962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7" name="Picture 6" descr="A stone building with stairs leading to the top&#10;&#10;AI-generated content may be incorrect.">
            <a:extLst>
              <a:ext uri="{FF2B5EF4-FFF2-40B4-BE49-F238E27FC236}">
                <a16:creationId xmlns:a16="http://schemas.microsoft.com/office/drawing/2014/main" id="{421248CD-5678-85C2-3D9E-752043D06CEF}"/>
              </a:ext>
            </a:extLst>
          </p:cNvPr>
          <p:cNvPicPr>
            <a:picLocks noChangeAspect="1"/>
          </p:cNvPicPr>
          <p:nvPr/>
        </p:nvPicPr>
        <p:blipFill>
          <a:blip r:embed="rId3"/>
          <a:stretch>
            <a:fillRect/>
          </a:stretch>
        </p:blipFill>
        <p:spPr>
          <a:xfrm>
            <a:off x="1013179" y="1778471"/>
            <a:ext cx="3173449" cy="4213027"/>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4499172" y="1778472"/>
            <a:ext cx="6892728" cy="4150742"/>
          </a:xfrm>
        </p:spPr>
        <p:txBody>
          <a:bodyPr>
            <a:normAutofit fontScale="92500" lnSpcReduction="10000"/>
          </a:bodyPr>
          <a:lstStyle/>
          <a:p>
            <a:pPr marL="0" indent="0">
              <a:buNone/>
            </a:pPr>
            <a:r>
              <a:rPr lang="es-ES_tradnl" dirty="0"/>
              <a:t>Pongámonos místicos… </a:t>
            </a:r>
          </a:p>
          <a:p>
            <a:pPr marL="0" indent="0">
              <a:buNone/>
            </a:pPr>
            <a:r>
              <a:rPr lang="es-ES_tradnl" i="1" dirty="0"/>
              <a:t>Cuenta la leyenda que unos brahmanes en un templo de Benarés han estado realizando el movimiento de la "Torre Sagrada de Brahma” sin parar desde hace siglos, la torre está formada por sesenta y cuatro discos de oro, y los movimientos obedecen a las siguientes místicas reglas:</a:t>
            </a:r>
          </a:p>
          <a:p>
            <a:pPr marL="457200" indent="-457200">
              <a:buFont typeface="+mj-lt"/>
              <a:buAutoNum type="arabicPeriod"/>
            </a:pPr>
            <a:r>
              <a:rPr lang="es-ES_tradnl" i="1" dirty="0"/>
              <a:t>Sólo se puede mover un disco a la vez.</a:t>
            </a:r>
          </a:p>
          <a:p>
            <a:pPr marL="457200" indent="-457200">
              <a:buFont typeface="+mj-lt"/>
              <a:buAutoNum type="arabicPeriod"/>
            </a:pPr>
            <a:r>
              <a:rPr lang="es-ES_tradnl" i="1" dirty="0"/>
              <a:t>Cada movimiento consiste en recoger el disco superior de una de las pilas y colocarlo encima de otra pila o sobre una varilla vacía.</a:t>
            </a:r>
          </a:p>
          <a:p>
            <a:pPr marL="457200" indent="-457200">
              <a:buFont typeface="+mj-lt"/>
              <a:buAutoNum type="arabicPeriod"/>
            </a:pPr>
            <a:r>
              <a:rPr lang="es-ES_tradnl" i="1" dirty="0"/>
              <a:t>Ningún disco podrá colocarse encima de un disco que sea más pequeño que él.</a:t>
            </a:r>
          </a:p>
          <a:p>
            <a:pPr marL="0" indent="0">
              <a:buNone/>
            </a:pPr>
            <a:r>
              <a:rPr lang="es-ES_tradnl" i="1" dirty="0"/>
              <a:t>Una vez que finalicen la torre, va a llegar el fin del mundo.</a:t>
            </a:r>
          </a:p>
        </p:txBody>
      </p:sp>
    </p:spTree>
    <p:extLst>
      <p:ext uri="{BB962C8B-B14F-4D97-AF65-F5344CB8AC3E}">
        <p14:creationId xmlns:p14="http://schemas.microsoft.com/office/powerpoint/2010/main" val="1102883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3633324"/>
            <a:ext cx="10691264" cy="2295889"/>
          </a:xfrm>
        </p:spPr>
        <p:txBody>
          <a:bodyPr>
            <a:normAutofit fontScale="85000" lnSpcReduction="10000"/>
          </a:bodyPr>
          <a:lstStyle/>
          <a:p>
            <a:pPr marL="0" indent="0">
              <a:buNone/>
            </a:pPr>
            <a:r>
              <a:rPr lang="es-ES_tradnl" sz="1600" dirty="0"/>
              <a:t>La Torre de Hanói es un rompecabezas inventado en 1883 por el matemático francés Édouard Lucas. </a:t>
            </a:r>
          </a:p>
          <a:p>
            <a:pPr marL="0" indent="0">
              <a:buNone/>
            </a:pPr>
            <a:r>
              <a:rPr lang="es-ES_tradnl" sz="1600" dirty="0"/>
              <a:t>El rompecabezas comienza con los discos apilados en una varilla en orden de tamaño decreciente, el más pequeño en la parte superior, aproximándose así a una forma cónica. </a:t>
            </a:r>
          </a:p>
          <a:p>
            <a:pPr marL="0" indent="0">
              <a:buNone/>
            </a:pPr>
            <a:r>
              <a:rPr lang="es-ES_tradnl" sz="1600" dirty="0"/>
              <a:t>El objetivo del rompecabezas es mover toda la pila a una de las otras barras, con las reglas de la leyenda:</a:t>
            </a:r>
          </a:p>
          <a:p>
            <a:pPr marL="457200" indent="-457200">
              <a:buFont typeface="+mj-lt"/>
              <a:buAutoNum type="arabicPeriod"/>
            </a:pPr>
            <a:r>
              <a:rPr lang="es-ES_tradnl" sz="1600" dirty="0"/>
              <a:t>Sólo se puede mover un disco a la vez.</a:t>
            </a:r>
          </a:p>
          <a:p>
            <a:pPr marL="457200" indent="-457200">
              <a:buFont typeface="+mj-lt"/>
              <a:buAutoNum type="arabicPeriod"/>
            </a:pPr>
            <a:r>
              <a:rPr lang="es-ES_tradnl" sz="1600" dirty="0"/>
              <a:t>Cada movimiento consiste en recoger el disco superior de una de las pilas y colocarlo encima de otra pila o sobre una varilla vacía.</a:t>
            </a:r>
          </a:p>
          <a:p>
            <a:pPr marL="457200" indent="-457200">
              <a:buFont typeface="+mj-lt"/>
              <a:buAutoNum type="arabicPeriod"/>
            </a:pPr>
            <a:r>
              <a:rPr lang="es-ES_tradnl" sz="1600" dirty="0"/>
              <a:t>Ningún disco podrá colocarse encima de un disco que sea más pequeño que él.</a:t>
            </a:r>
          </a:p>
        </p:txBody>
      </p:sp>
      <p:pic>
        <p:nvPicPr>
          <p:cNvPr id="3" name="Picture 2" descr="A red and yellow toy&#10;&#10;AI-generated content may be incorrect.">
            <a:extLst>
              <a:ext uri="{FF2B5EF4-FFF2-40B4-BE49-F238E27FC236}">
                <a16:creationId xmlns:a16="http://schemas.microsoft.com/office/drawing/2014/main" id="{D9478622-1D8E-75A6-441D-B6AEAEFC8216}"/>
              </a:ext>
            </a:extLst>
          </p:cNvPr>
          <p:cNvPicPr>
            <a:picLocks noChangeAspect="1"/>
          </p:cNvPicPr>
          <p:nvPr/>
        </p:nvPicPr>
        <p:blipFill>
          <a:blip r:embed="rId3"/>
          <a:stretch>
            <a:fillRect/>
          </a:stretch>
        </p:blipFill>
        <p:spPr>
          <a:xfrm>
            <a:off x="5735162" y="847499"/>
            <a:ext cx="5656738" cy="2481025"/>
          </a:xfrm>
          <a:prstGeom prst="rect">
            <a:avLst/>
          </a:prstGeom>
        </p:spPr>
      </p:pic>
    </p:spTree>
    <p:extLst>
      <p:ext uri="{BB962C8B-B14F-4D97-AF65-F5344CB8AC3E}">
        <p14:creationId xmlns:p14="http://schemas.microsoft.com/office/powerpoint/2010/main" val="185290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36D9-D6D5-1903-24CD-58966C397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2A5DD-C73F-99FF-C764-49E7639B77CE}"/>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A31F1CD1-EB81-1928-C28A-10734814479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3DC63A0-A298-068E-6B88-2CDB98DBFFF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pic>
        <p:nvPicPr>
          <p:cNvPr id="10" name="Picture 9" descr="A cartoon of a white robot&#10;&#10;AI-generated content may be incorrect.">
            <a:extLst>
              <a:ext uri="{FF2B5EF4-FFF2-40B4-BE49-F238E27FC236}">
                <a16:creationId xmlns:a16="http://schemas.microsoft.com/office/drawing/2014/main" id="{3A927C82-A550-496E-A2A9-E0C381349EF7}"/>
              </a:ext>
            </a:extLst>
          </p:cNvPr>
          <p:cNvPicPr>
            <a:picLocks noChangeAspect="1"/>
          </p:cNvPicPr>
          <p:nvPr/>
        </p:nvPicPr>
        <p:blipFill>
          <a:blip r:embed="rId3"/>
          <a:stretch>
            <a:fillRect/>
          </a:stretch>
        </p:blipFill>
        <p:spPr>
          <a:xfrm>
            <a:off x="6749422" y="2397106"/>
            <a:ext cx="989645" cy="1688445"/>
          </a:xfrm>
          <a:prstGeom prst="rect">
            <a:avLst/>
          </a:prstGeom>
        </p:spPr>
      </p:pic>
      <p:pic>
        <p:nvPicPr>
          <p:cNvPr id="12" name="Picture 11" descr="A white flower with blue leaves&#10;&#10;AI-generated content may be incorrect.">
            <a:extLst>
              <a:ext uri="{FF2B5EF4-FFF2-40B4-BE49-F238E27FC236}">
                <a16:creationId xmlns:a16="http://schemas.microsoft.com/office/drawing/2014/main" id="{BB2336D7-D8C9-3649-7698-2F58960644F3}"/>
              </a:ext>
            </a:extLst>
          </p:cNvPr>
          <p:cNvPicPr>
            <a:picLocks noChangeAspect="1"/>
          </p:cNvPicPr>
          <p:nvPr/>
        </p:nvPicPr>
        <p:blipFill>
          <a:blip r:embed="rId4"/>
          <a:stretch>
            <a:fillRect/>
          </a:stretch>
        </p:blipFill>
        <p:spPr>
          <a:xfrm>
            <a:off x="9037790" y="2738278"/>
            <a:ext cx="839075" cy="1113945"/>
          </a:xfrm>
          <a:prstGeom prst="rect">
            <a:avLst/>
          </a:prstGeom>
        </p:spPr>
      </p:pic>
      <p:sp>
        <p:nvSpPr>
          <p:cNvPr id="13" name="Triangle 12">
            <a:extLst>
              <a:ext uri="{FF2B5EF4-FFF2-40B4-BE49-F238E27FC236}">
                <a16:creationId xmlns:a16="http://schemas.microsoft.com/office/drawing/2014/main" id="{2307203A-61AD-DE8C-5E9E-AB25BE6C7199}"/>
              </a:ext>
            </a:extLst>
          </p:cNvPr>
          <p:cNvSpPr/>
          <p:nvPr/>
        </p:nvSpPr>
        <p:spPr>
          <a:xfrm rot="16200000">
            <a:off x="8104434" y="2492434"/>
            <a:ext cx="667870" cy="1058165"/>
          </a:xfrm>
          <a:prstGeom prst="triangle">
            <a:avLst/>
          </a:prstGeom>
          <a:gradFill flip="none" rotWithShape="1">
            <a:gsLst>
              <a:gs pos="0">
                <a:schemeClr val="bg1"/>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4" name="Group 23">
            <a:extLst>
              <a:ext uri="{FF2B5EF4-FFF2-40B4-BE49-F238E27FC236}">
                <a16:creationId xmlns:a16="http://schemas.microsoft.com/office/drawing/2014/main" id="{1D895FBA-E069-B6CB-6E86-D10A29E0BE52}"/>
              </a:ext>
            </a:extLst>
          </p:cNvPr>
          <p:cNvGrpSpPr/>
          <p:nvPr/>
        </p:nvGrpSpPr>
        <p:grpSpPr>
          <a:xfrm>
            <a:off x="1315607" y="2421549"/>
            <a:ext cx="4705504" cy="1657388"/>
            <a:chOff x="1390496" y="2519424"/>
            <a:chExt cx="4705504" cy="1657388"/>
          </a:xfrm>
        </p:grpSpPr>
        <p:pic>
          <p:nvPicPr>
            <p:cNvPr id="15" name="Picture 14" descr="A drawing of a flower&#10;&#10;AI-generated content may be incorrect.">
              <a:extLst>
                <a:ext uri="{FF2B5EF4-FFF2-40B4-BE49-F238E27FC236}">
                  <a16:creationId xmlns:a16="http://schemas.microsoft.com/office/drawing/2014/main" id="{B4554FFB-3B24-B80E-DE2A-229BBDC580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21" b="97565" l="9914" r="90625">
                          <a14:foregroundMark x1="26940" y1="80844" x2="32543" y2="83360"/>
                          <a14:foregroundMark x1="49138" y1="91883" x2="52155" y2="97565"/>
                          <a14:foregroundMark x1="60884" y1="9578" x2="52155" y2="4221"/>
                          <a14:foregroundMark x1="76616" y1="36526" x2="89116" y2="38799"/>
                          <a14:foregroundMark x1="88362" y1="37987" x2="90625" y2="40828"/>
                          <a14:foregroundMark x1="19397" y1="22078" x2="18642" y2="19237"/>
                          <a14:foregroundMark x1="47629" y1="4789" x2="45043" y2="5032"/>
                          <a14:foregroundMark x1="61638" y1="4789" x2="66056" y2="7630"/>
                          <a14:foregroundMark x1="53341" y1="4464" x2="69504" y2="7630"/>
                        </a14:backgroundRemoval>
                      </a14:imgEffect>
                    </a14:imgLayer>
                  </a14:imgProps>
                </a:ext>
              </a:extLst>
            </a:blip>
            <a:stretch>
              <a:fillRect/>
            </a:stretch>
          </p:blipFill>
          <p:spPr>
            <a:xfrm>
              <a:off x="1714927" y="2915280"/>
              <a:ext cx="876384" cy="1163475"/>
            </a:xfrm>
            <a:prstGeom prst="rect">
              <a:avLst/>
            </a:prstGeom>
          </p:spPr>
        </p:pic>
        <p:pic>
          <p:nvPicPr>
            <p:cNvPr id="17" name="Picture 16" descr="A blue flower with white and brown leaves&#10;&#10;AI-generated content may be incorrect.">
              <a:extLst>
                <a:ext uri="{FF2B5EF4-FFF2-40B4-BE49-F238E27FC236}">
                  <a16:creationId xmlns:a16="http://schemas.microsoft.com/office/drawing/2014/main" id="{E8DC363B-9724-984E-BBE8-A40344F51B65}"/>
                </a:ext>
              </a:extLst>
            </p:cNvPr>
            <p:cNvPicPr>
              <a:picLocks noChangeAspect="1"/>
            </p:cNvPicPr>
            <p:nvPr/>
          </p:nvPicPr>
          <p:blipFill>
            <a:blip r:embed="rId7"/>
            <a:stretch>
              <a:fillRect/>
            </a:stretch>
          </p:blipFill>
          <p:spPr>
            <a:xfrm>
              <a:off x="2817583" y="2983929"/>
              <a:ext cx="819818" cy="1088379"/>
            </a:xfrm>
            <a:prstGeom prst="rect">
              <a:avLst/>
            </a:prstGeom>
          </p:spPr>
        </p:pic>
        <p:pic>
          <p:nvPicPr>
            <p:cNvPr id="19" name="Picture 18" descr="A yellow flower with blue leaves&#10;&#10;AI-generated content may be incorrect.">
              <a:extLst>
                <a:ext uri="{FF2B5EF4-FFF2-40B4-BE49-F238E27FC236}">
                  <a16:creationId xmlns:a16="http://schemas.microsoft.com/office/drawing/2014/main" id="{51C66CC5-D7A1-5173-44B2-340496C9E117}"/>
                </a:ext>
              </a:extLst>
            </p:cNvPr>
            <p:cNvPicPr>
              <a:picLocks noChangeAspect="1"/>
            </p:cNvPicPr>
            <p:nvPr/>
          </p:nvPicPr>
          <p:blipFill>
            <a:blip r:embed="rId8"/>
            <a:stretch>
              <a:fillRect/>
            </a:stretch>
          </p:blipFill>
          <p:spPr>
            <a:xfrm>
              <a:off x="3863673" y="2943632"/>
              <a:ext cx="876385" cy="1163477"/>
            </a:xfrm>
            <a:prstGeom prst="rect">
              <a:avLst/>
            </a:prstGeom>
          </p:spPr>
        </p:pic>
        <p:sp>
          <p:nvSpPr>
            <p:cNvPr id="20" name="Rectangle 19">
              <a:extLst>
                <a:ext uri="{FF2B5EF4-FFF2-40B4-BE49-F238E27FC236}">
                  <a16:creationId xmlns:a16="http://schemas.microsoft.com/office/drawing/2014/main" id="{6A87BD74-E196-5E27-F3FD-710FB3BDEF16}"/>
                </a:ext>
              </a:extLst>
            </p:cNvPr>
            <p:cNvSpPr/>
            <p:nvPr/>
          </p:nvSpPr>
          <p:spPr>
            <a:xfrm>
              <a:off x="1390496" y="2519424"/>
              <a:ext cx="4705504" cy="1657388"/>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_tradnl"/>
            </a:p>
          </p:txBody>
        </p:sp>
        <p:sp>
          <p:nvSpPr>
            <p:cNvPr id="22" name="TextBox 21">
              <a:extLst>
                <a:ext uri="{FF2B5EF4-FFF2-40B4-BE49-F238E27FC236}">
                  <a16:creationId xmlns:a16="http://schemas.microsoft.com/office/drawing/2014/main" id="{FA2F614F-2EEC-171B-3DDE-AEA6458C5003}"/>
                </a:ext>
              </a:extLst>
            </p:cNvPr>
            <p:cNvSpPr txBox="1"/>
            <p:nvPr/>
          </p:nvSpPr>
          <p:spPr>
            <a:xfrm>
              <a:off x="1422423" y="2532562"/>
              <a:ext cx="1643335" cy="369332"/>
            </a:xfrm>
            <a:prstGeom prst="rect">
              <a:avLst/>
            </a:prstGeom>
            <a:noFill/>
          </p:spPr>
          <p:txBody>
            <a:bodyPr wrap="none" rtlCol="0">
              <a:spAutoFit/>
            </a:bodyPr>
            <a:lstStyle/>
            <a:p>
              <a:r>
                <a:rPr lang="es-ES_tradnl" i="1" dirty="0"/>
                <a:t>Flores percibidas</a:t>
              </a:r>
            </a:p>
          </p:txBody>
        </p:sp>
        <p:pic>
          <p:nvPicPr>
            <p:cNvPr id="23" name="Picture 22" descr="A white flower with blue leaves&#10;&#10;AI-generated content may be incorrect.">
              <a:extLst>
                <a:ext uri="{FF2B5EF4-FFF2-40B4-BE49-F238E27FC236}">
                  <a16:creationId xmlns:a16="http://schemas.microsoft.com/office/drawing/2014/main" id="{46CCE292-E246-CE12-5B9D-78F1C9B68A25}"/>
                </a:ext>
              </a:extLst>
            </p:cNvPr>
            <p:cNvPicPr>
              <a:picLocks noChangeAspect="1"/>
            </p:cNvPicPr>
            <p:nvPr/>
          </p:nvPicPr>
          <p:blipFill>
            <a:blip r:embed="rId4"/>
            <a:stretch>
              <a:fillRect/>
            </a:stretch>
          </p:blipFill>
          <p:spPr>
            <a:xfrm>
              <a:off x="4966330" y="2943632"/>
              <a:ext cx="839075" cy="1113945"/>
            </a:xfrm>
            <a:prstGeom prst="rect">
              <a:avLst/>
            </a:prstGeom>
          </p:spPr>
        </p:pic>
      </p:grpSp>
      <p:sp>
        <p:nvSpPr>
          <p:cNvPr id="26" name="TextBox 25">
            <a:extLst>
              <a:ext uri="{FF2B5EF4-FFF2-40B4-BE49-F238E27FC236}">
                <a16:creationId xmlns:a16="http://schemas.microsoft.com/office/drawing/2014/main" id="{35E63B60-1AAF-54E4-E5F8-E7A6B6203F5B}"/>
              </a:ext>
            </a:extLst>
          </p:cNvPr>
          <p:cNvSpPr txBox="1"/>
          <p:nvPr/>
        </p:nvSpPr>
        <p:spPr>
          <a:xfrm>
            <a:off x="9876865" y="3027903"/>
            <a:ext cx="1515035" cy="369332"/>
          </a:xfrm>
          <a:prstGeom prst="rect">
            <a:avLst/>
          </a:prstGeom>
          <a:noFill/>
        </p:spPr>
        <p:txBody>
          <a:bodyPr wrap="square">
            <a:spAutoFit/>
          </a:bodyPr>
          <a:lstStyle/>
          <a:p>
            <a:pPr algn="ctr"/>
            <a:r>
              <a:rPr lang="es-ES" b="1" dirty="0">
                <a:solidFill>
                  <a:schemeClr val="accent5">
                    <a:lumMod val="60000"/>
                    <a:lumOff val="40000"/>
                  </a:schemeClr>
                </a:solidFill>
              </a:rPr>
              <a:t>Percepción</a:t>
            </a:r>
            <a:endParaRPr lang="es-ES_tradnl" dirty="0"/>
          </a:p>
        </p:txBody>
      </p:sp>
      <p:sp>
        <p:nvSpPr>
          <p:cNvPr id="28" name="TextBox 27">
            <a:extLst>
              <a:ext uri="{FF2B5EF4-FFF2-40B4-BE49-F238E27FC236}">
                <a16:creationId xmlns:a16="http://schemas.microsoft.com/office/drawing/2014/main" id="{B6800097-88B8-4A23-1F1D-49D9314B8BDA}"/>
              </a:ext>
            </a:extLst>
          </p:cNvPr>
          <p:cNvSpPr txBox="1"/>
          <p:nvPr/>
        </p:nvSpPr>
        <p:spPr>
          <a:xfrm>
            <a:off x="1228205" y="4068705"/>
            <a:ext cx="3214094" cy="400110"/>
          </a:xfrm>
          <a:prstGeom prst="rect">
            <a:avLst/>
          </a:prstGeom>
          <a:noFill/>
        </p:spPr>
        <p:txBody>
          <a:bodyPr wrap="square">
            <a:spAutoFit/>
          </a:bodyPr>
          <a:lstStyle/>
          <a:p>
            <a:r>
              <a:rPr lang="es-ES" sz="2000" b="1" dirty="0">
                <a:solidFill>
                  <a:schemeClr val="accent1">
                    <a:lumMod val="60000"/>
                    <a:lumOff val="40000"/>
                  </a:schemeClr>
                </a:solidFill>
              </a:rPr>
              <a:t>Secuencia de percepciones </a:t>
            </a:r>
            <a:endParaRPr lang="es-ES_tradnl" sz="2000" dirty="0"/>
          </a:p>
        </p:txBody>
      </p:sp>
    </p:spTree>
    <p:extLst>
      <p:ext uri="{BB962C8B-B14F-4D97-AF65-F5344CB8AC3E}">
        <p14:creationId xmlns:p14="http://schemas.microsoft.com/office/powerpoint/2010/main" val="57791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sz="2400" dirty="0"/>
              <a:t>Este problema es un típico problema para aplicar métodos de búsquedas. Podemos crear un agente que pueda resolver este problema. </a:t>
            </a:r>
          </a:p>
          <a:p>
            <a:pPr marL="0" indent="0">
              <a:buNone/>
            </a:pPr>
            <a:r>
              <a:rPr lang="es-ES" sz="2400" dirty="0"/>
              <a:t>Limitemos a 5 discos, </a:t>
            </a:r>
            <a:r>
              <a:rPr lang="es-ES" sz="2400" i="1" dirty="0"/>
              <a:t>salvo que quieran usar 64 discos como los brahmanes</a:t>
            </a:r>
            <a:r>
              <a:rPr lang="es-ES" sz="2400" dirty="0"/>
              <a:t>.</a:t>
            </a:r>
          </a:p>
          <a:p>
            <a:pPr marL="0" indent="0">
              <a:buNone/>
            </a:pPr>
            <a:r>
              <a:rPr lang="es-ES" sz="2400" dirty="0"/>
              <a:t>El agente puede percibir cuantos discos y en qué orden hay en cada varilla. Además, puede tomar cualquier disco que se encuentre en la parte superior y moverlo a cualquier otra varilla que este permitido moverlo. </a:t>
            </a:r>
          </a:p>
        </p:txBody>
      </p:sp>
    </p:spTree>
    <p:extLst>
      <p:ext uri="{BB962C8B-B14F-4D97-AF65-F5344CB8AC3E}">
        <p14:creationId xmlns:p14="http://schemas.microsoft.com/office/powerpoint/2010/main" val="3735959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Espacio de estados: </a:t>
            </a:r>
            <a:r>
              <a:rPr lang="es-ES" i="1" dirty="0"/>
              <a:t>Para 5 discos, tenemos 3</a:t>
            </a:r>
            <a:r>
              <a:rPr lang="es-ES" i="1" baseline="30000" dirty="0"/>
              <a:t>5</a:t>
            </a:r>
            <a:r>
              <a:rPr lang="es-ES" i="1" dirty="0"/>
              <a:t> = 243 posibles estados</a:t>
            </a:r>
            <a:r>
              <a:rPr lang="es-ES" dirty="0"/>
              <a:t>.</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2479502" y="3287937"/>
            <a:ext cx="3028465" cy="1047582"/>
          </a:xfrm>
          <a:prstGeom prst="rect">
            <a:avLst/>
          </a:prstGeom>
        </p:spPr>
      </p:pic>
      <p:pic>
        <p:nvPicPr>
          <p:cNvPr id="10" name="Picture 9" descr="A black and white logo&#10;&#10;Description automatically generated with medium confidence">
            <a:extLst>
              <a:ext uri="{FF2B5EF4-FFF2-40B4-BE49-F238E27FC236}">
                <a16:creationId xmlns:a16="http://schemas.microsoft.com/office/drawing/2014/main" id="{19DCC107-F1AE-4943-2792-ADADC376F042}"/>
              </a:ext>
            </a:extLst>
          </p:cNvPr>
          <p:cNvPicPr>
            <a:picLocks noChangeAspect="1"/>
          </p:cNvPicPr>
          <p:nvPr/>
        </p:nvPicPr>
        <p:blipFill>
          <a:blip r:embed="rId4"/>
          <a:stretch>
            <a:fillRect/>
          </a:stretch>
        </p:blipFill>
        <p:spPr>
          <a:xfrm>
            <a:off x="6811807" y="3272659"/>
            <a:ext cx="3028464" cy="1047582"/>
          </a:xfrm>
          <a:prstGeom prst="rect">
            <a:avLst/>
          </a:prstGeom>
        </p:spPr>
      </p:pic>
      <p:pic>
        <p:nvPicPr>
          <p:cNvPr id="12" name="Picture 11" descr="A yellow and grey object with a black background&#10;&#10;Description automatically generated">
            <a:extLst>
              <a:ext uri="{FF2B5EF4-FFF2-40B4-BE49-F238E27FC236}">
                <a16:creationId xmlns:a16="http://schemas.microsoft.com/office/drawing/2014/main" id="{8C6DB5C2-7BE0-E899-4801-3F907E133176}"/>
              </a:ext>
            </a:extLst>
          </p:cNvPr>
          <p:cNvPicPr>
            <a:picLocks noChangeAspect="1"/>
          </p:cNvPicPr>
          <p:nvPr/>
        </p:nvPicPr>
        <p:blipFill>
          <a:blip r:embed="rId5"/>
          <a:stretch>
            <a:fillRect/>
          </a:stretch>
        </p:blipFill>
        <p:spPr>
          <a:xfrm>
            <a:off x="2479502" y="4765301"/>
            <a:ext cx="3028464" cy="1047582"/>
          </a:xfrm>
          <a:prstGeom prst="rect">
            <a:avLst/>
          </a:prstGeom>
        </p:spPr>
      </p:pic>
      <p:pic>
        <p:nvPicPr>
          <p:cNvPr id="14" name="Picture 13" descr="A colorful rectangular object with a black background&#10;&#10;Description automatically generated">
            <a:extLst>
              <a:ext uri="{FF2B5EF4-FFF2-40B4-BE49-F238E27FC236}">
                <a16:creationId xmlns:a16="http://schemas.microsoft.com/office/drawing/2014/main" id="{161021D1-940D-8C7C-0ED4-87505DF8E1F3}"/>
              </a:ext>
            </a:extLst>
          </p:cNvPr>
          <p:cNvPicPr>
            <a:picLocks noChangeAspect="1"/>
          </p:cNvPicPr>
          <p:nvPr/>
        </p:nvPicPr>
        <p:blipFill>
          <a:blip r:embed="rId6"/>
          <a:stretch>
            <a:fillRect/>
          </a:stretch>
        </p:blipFill>
        <p:spPr>
          <a:xfrm>
            <a:off x="6811807" y="4765301"/>
            <a:ext cx="3028464" cy="1047582"/>
          </a:xfrm>
          <a:prstGeom prst="rect">
            <a:avLst/>
          </a:prstGeom>
        </p:spPr>
      </p:pic>
    </p:spTree>
    <p:extLst>
      <p:ext uri="{BB962C8B-B14F-4D97-AF65-F5344CB8AC3E}">
        <p14:creationId xmlns:p14="http://schemas.microsoft.com/office/powerpoint/2010/main" val="368810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5">
                    <a:lumMod val="60000"/>
                    <a:lumOff val="40000"/>
                  </a:schemeClr>
                </a:solidFill>
              </a:rPr>
              <a:t>Estado inicial:</a:t>
            </a:r>
          </a:p>
          <a:p>
            <a:pPr marL="0" indent="0">
              <a:buNone/>
            </a:pP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a:p>
            <a:pPr marL="0" indent="0">
              <a:buNone/>
            </a:pPr>
            <a:endParaRPr lang="es-ES" sz="1000" b="1" dirty="0">
              <a:solidFill>
                <a:schemeClr val="accent5">
                  <a:lumMod val="60000"/>
                  <a:lumOff val="40000"/>
                </a:schemeClr>
              </a:solidFill>
            </a:endParaRPr>
          </a:p>
          <a:p>
            <a:pPr marL="0" indent="0">
              <a:buNone/>
            </a:pPr>
            <a:r>
              <a:rPr lang="es-ES" b="1" dirty="0">
                <a:solidFill>
                  <a:schemeClr val="accent2">
                    <a:lumMod val="75000"/>
                  </a:schemeClr>
                </a:solidFill>
              </a:rPr>
              <a:t>Estado objetivo: </a:t>
            </a:r>
            <a:r>
              <a:rPr lang="es-ES" dirty="0"/>
              <a:t>Para simplificar, vamos a tener un solo estado objetivo de los dos posibles.</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4987283" y="3052354"/>
            <a:ext cx="3317064" cy="1147412"/>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F39CB055-E404-2A25-A559-EC18C95AF441}"/>
              </a:ext>
            </a:extLst>
          </p:cNvPr>
          <p:cNvPicPr>
            <a:picLocks noChangeAspect="1"/>
          </p:cNvPicPr>
          <p:nvPr/>
        </p:nvPicPr>
        <p:blipFill>
          <a:blip r:embed="rId4"/>
          <a:stretch>
            <a:fillRect/>
          </a:stretch>
        </p:blipFill>
        <p:spPr>
          <a:xfrm>
            <a:off x="4987283" y="4864123"/>
            <a:ext cx="3317061" cy="1147411"/>
          </a:xfrm>
          <a:prstGeom prst="rect">
            <a:avLst/>
          </a:prstGeom>
        </p:spPr>
      </p:pic>
    </p:spTree>
    <p:extLst>
      <p:ext uri="{BB962C8B-B14F-4D97-AF65-F5344CB8AC3E}">
        <p14:creationId xmlns:p14="http://schemas.microsoft.com/office/powerpoint/2010/main" val="2250869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Acciones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por ejemplo, para el siguiente estado, tenemos las siguientes acciones:</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1632905" y="3866375"/>
            <a:ext cx="4038600" cy="1397000"/>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nvGraphicFramePr>
        <p:xfrm>
          <a:off x="7078170" y="3637775"/>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Tree>
    <p:extLst>
      <p:ext uri="{BB962C8B-B14F-4D97-AF65-F5344CB8AC3E}">
        <p14:creationId xmlns:p14="http://schemas.microsoft.com/office/powerpoint/2010/main" val="136485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tx2">
                    <a:lumMod val="50000"/>
                    <a:lumOff val="50000"/>
                  </a:schemeClr>
                </a:solidFill>
              </a:rPr>
              <a:t>Modelo de transición:</a:t>
            </a:r>
            <a:r>
              <a:rPr lang="es-ES" b="1" dirty="0">
                <a:solidFill>
                  <a:schemeClr val="accent1"/>
                </a:solidFill>
              </a:rPr>
              <a:t>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  por ejemplo:</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2874531" y="3194866"/>
            <a:ext cx="2348376" cy="812331"/>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extLst>
              <p:ext uri="{D42A27DB-BD31-4B8C-83A1-F6EECF244321}">
                <p14:modId xmlns:p14="http://schemas.microsoft.com/office/powerpoint/2010/main" val="2669343543"/>
              </p:ext>
            </p:extLst>
          </p:nvPr>
        </p:nvGraphicFramePr>
        <p:xfrm>
          <a:off x="2308257" y="4157334"/>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
        <p:nvSpPr>
          <p:cNvPr id="12" name="Rectangle 11">
            <a:extLst>
              <a:ext uri="{FF2B5EF4-FFF2-40B4-BE49-F238E27FC236}">
                <a16:creationId xmlns:a16="http://schemas.microsoft.com/office/drawing/2014/main" id="{672BFE62-4220-96F1-81C2-A3A12B56CA91}"/>
              </a:ext>
            </a:extLst>
          </p:cNvPr>
          <p:cNvSpPr/>
          <p:nvPr/>
        </p:nvSpPr>
        <p:spPr>
          <a:xfrm>
            <a:off x="2249584" y="5599688"/>
            <a:ext cx="3539598" cy="411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Picture 13" descr="A yellow and grey object with a black background&#10;&#10;Description automatically generated">
            <a:extLst>
              <a:ext uri="{FF2B5EF4-FFF2-40B4-BE49-F238E27FC236}">
                <a16:creationId xmlns:a16="http://schemas.microsoft.com/office/drawing/2014/main" id="{E732B0CE-5296-8A2F-5502-AB8FB0F36851}"/>
              </a:ext>
            </a:extLst>
          </p:cNvPr>
          <p:cNvPicPr>
            <a:picLocks noChangeAspect="1"/>
          </p:cNvPicPr>
          <p:nvPr/>
        </p:nvPicPr>
        <p:blipFill>
          <a:blip r:embed="rId4"/>
          <a:stretch>
            <a:fillRect/>
          </a:stretch>
        </p:blipFill>
        <p:spPr>
          <a:xfrm>
            <a:off x="7429005" y="3863436"/>
            <a:ext cx="3264199" cy="1129125"/>
          </a:xfrm>
          <a:prstGeom prst="rect">
            <a:avLst/>
          </a:prstGeom>
        </p:spPr>
      </p:pic>
      <p:cxnSp>
        <p:nvCxnSpPr>
          <p:cNvPr id="16" name="Straight Arrow Connector 15">
            <a:extLst>
              <a:ext uri="{FF2B5EF4-FFF2-40B4-BE49-F238E27FC236}">
                <a16:creationId xmlns:a16="http://schemas.microsoft.com/office/drawing/2014/main" id="{DEE8EC3E-089B-3D3A-6524-D14B017653D5}"/>
              </a:ext>
            </a:extLst>
          </p:cNvPr>
          <p:cNvCxnSpPr/>
          <p:nvPr/>
        </p:nvCxnSpPr>
        <p:spPr>
          <a:xfrm flipV="1">
            <a:off x="5907184" y="4992561"/>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199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Mover un disco de una varilla a otra, siempre que sea un movimiento permitido, cuesta lo mismo, que podemos definir como 1.</a:t>
            </a:r>
          </a:p>
        </p:txBody>
      </p:sp>
    </p:spTree>
    <p:extLst>
      <p:ext uri="{BB962C8B-B14F-4D97-AF65-F5344CB8AC3E}">
        <p14:creationId xmlns:p14="http://schemas.microsoft.com/office/powerpoint/2010/main" val="526588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spTree>
    <p:extLst>
      <p:ext uri="{BB962C8B-B14F-4D97-AF65-F5344CB8AC3E}">
        <p14:creationId xmlns:p14="http://schemas.microsoft.com/office/powerpoint/2010/main" val="182255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Un algoritmo de búsqueda toma un </a:t>
            </a:r>
            <a:r>
              <a:rPr lang="es-ES" b="1" dirty="0">
                <a:solidFill>
                  <a:schemeClr val="accent6">
                    <a:lumMod val="60000"/>
                    <a:lumOff val="40000"/>
                  </a:schemeClr>
                </a:solidFill>
              </a:rPr>
              <a:t>problema de búsqueda</a:t>
            </a:r>
            <a:r>
              <a:rPr lang="es-ES" dirty="0"/>
              <a:t> como entrada y retorna una </a:t>
            </a:r>
            <a:r>
              <a:rPr lang="es-ES" b="1" dirty="0">
                <a:solidFill>
                  <a:schemeClr val="accent6">
                    <a:lumMod val="60000"/>
                    <a:lumOff val="40000"/>
                  </a:schemeClr>
                </a:solidFill>
              </a:rPr>
              <a:t>solución</a:t>
            </a:r>
            <a:r>
              <a:rPr lang="es-ES" dirty="0"/>
              <a:t>, o una indicación de falla.</a:t>
            </a:r>
          </a:p>
          <a:p>
            <a:pPr marL="0" indent="0">
              <a:buNone/>
            </a:pPr>
            <a:r>
              <a:rPr lang="es-ES" dirty="0"/>
              <a:t>Vamos a considerar únicamente, a modo de cortar un tema inmenso, a solo aquello que superponen un </a:t>
            </a:r>
            <a:r>
              <a:rPr lang="es-ES" b="1" dirty="0">
                <a:solidFill>
                  <a:schemeClr val="accent2">
                    <a:lumMod val="60000"/>
                    <a:lumOff val="40000"/>
                  </a:schemeClr>
                </a:solidFill>
              </a:rPr>
              <a:t>árbol de búsqueda </a:t>
            </a:r>
            <a:r>
              <a:rPr lang="es-ES" dirty="0"/>
              <a:t>sobre el </a:t>
            </a:r>
            <a:r>
              <a:rPr lang="es-ES" b="1" dirty="0">
                <a:solidFill>
                  <a:srgbClr val="00B050"/>
                </a:solidFill>
              </a:rPr>
              <a:t>grafo de espacios de estados</a:t>
            </a:r>
            <a:r>
              <a:rPr lang="es-ES" dirty="0"/>
              <a:t>. La idea es buscar un camino que llegue al estado objetivo. </a:t>
            </a:r>
          </a:p>
          <a:p>
            <a:pPr marL="0" indent="0">
              <a:buNone/>
            </a:pPr>
            <a:r>
              <a:rPr lang="es-ES" dirty="0"/>
              <a:t>Cada </a:t>
            </a:r>
            <a:r>
              <a:rPr lang="es-ES" b="1" dirty="0">
                <a:solidFill>
                  <a:schemeClr val="accent1"/>
                </a:solidFill>
              </a:rPr>
              <a:t>nodo</a:t>
            </a:r>
            <a:r>
              <a:rPr lang="es-ES" dirty="0"/>
              <a:t> del árbol corresponde a un </a:t>
            </a:r>
            <a:r>
              <a:rPr lang="es-ES" b="1" dirty="0">
                <a:solidFill>
                  <a:schemeClr val="accent1"/>
                </a:solidFill>
              </a:rPr>
              <a:t>estado</a:t>
            </a:r>
            <a:r>
              <a:rPr lang="es-ES" dirty="0"/>
              <a:t> y las </a:t>
            </a:r>
            <a:r>
              <a:rPr lang="es-ES" b="1" dirty="0">
                <a:solidFill>
                  <a:srgbClr val="FFC000"/>
                </a:solidFill>
              </a:rPr>
              <a:t>aristas</a:t>
            </a:r>
            <a:r>
              <a:rPr lang="es-ES" dirty="0"/>
              <a:t> corresponde a una </a:t>
            </a:r>
            <a:r>
              <a:rPr lang="es-ES" b="1" dirty="0">
                <a:solidFill>
                  <a:srgbClr val="FFC000"/>
                </a:solidFill>
              </a:rPr>
              <a:t>acción</a:t>
            </a:r>
            <a:r>
              <a:rPr lang="es-ES" dirty="0"/>
              <a:t>.</a:t>
            </a:r>
          </a:p>
          <a:p>
            <a:pPr marL="0" indent="0">
              <a:buNone/>
            </a:pPr>
            <a:r>
              <a:rPr lang="es-ES" dirty="0"/>
              <a:t>Importante, el árbol </a:t>
            </a:r>
            <a:r>
              <a:rPr lang="es-ES" b="1" dirty="0">
                <a:solidFill>
                  <a:srgbClr val="FF0000"/>
                </a:solidFill>
              </a:rPr>
              <a:t>NO</a:t>
            </a:r>
            <a:r>
              <a:rPr lang="es-ES" dirty="0"/>
              <a:t> es el grafo de estados. El grafo describe todo el set de estados, y las acciones que llevan de un lado a otro. </a:t>
            </a:r>
          </a:p>
          <a:p>
            <a:pPr marL="0" indent="0">
              <a:buNone/>
            </a:pPr>
            <a:r>
              <a:rPr lang="es-ES" dirty="0"/>
              <a:t>El árbol describe el camino entre estos estados, para alcanzar el objetivo. </a:t>
            </a:r>
          </a:p>
          <a:p>
            <a:pPr marL="0" indent="0">
              <a:buNone/>
            </a:pPr>
            <a:endParaRPr lang="es-ES" dirty="0"/>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spTree>
    <p:extLst>
      <p:ext uri="{BB962C8B-B14F-4D97-AF65-F5344CB8AC3E}">
        <p14:creationId xmlns:p14="http://schemas.microsoft.com/office/powerpoint/2010/main" val="2029532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10" name="Picture 9" descr="A diagram of a structure&#10;&#10;Description automatically generated">
            <a:extLst>
              <a:ext uri="{FF2B5EF4-FFF2-40B4-BE49-F238E27FC236}">
                <a16:creationId xmlns:a16="http://schemas.microsoft.com/office/drawing/2014/main" id="{EA10D04D-DCCD-8199-A1B1-60CEEB604CDA}"/>
              </a:ext>
            </a:extLst>
          </p:cNvPr>
          <p:cNvPicPr>
            <a:picLocks noChangeAspect="1"/>
          </p:cNvPicPr>
          <p:nvPr/>
        </p:nvPicPr>
        <p:blipFill>
          <a:blip r:embed="rId3"/>
          <a:stretch>
            <a:fillRect/>
          </a:stretch>
        </p:blipFill>
        <p:spPr>
          <a:xfrm>
            <a:off x="3694336" y="1764453"/>
            <a:ext cx="5664349" cy="4356525"/>
          </a:xfrm>
          <a:prstGeom prst="rect">
            <a:avLst/>
          </a:prstGeom>
        </p:spPr>
      </p:pic>
    </p:spTree>
    <p:extLst>
      <p:ext uri="{BB962C8B-B14F-4D97-AF65-F5344CB8AC3E}">
        <p14:creationId xmlns:p14="http://schemas.microsoft.com/office/powerpoint/2010/main" val="299806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7C44E-7727-FAB6-E318-715A30793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83CED-2971-F681-7CCA-88F6CC90DCF5}"/>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4805E159-18BB-A7A7-9318-0D2A247BE2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1E6D279-1CCC-CBA8-EAB4-504E34DF6CDC}"/>
              </a:ext>
            </a:extLst>
          </p:cNvPr>
          <p:cNvSpPr>
            <a:spLocks noGrp="1"/>
          </p:cNvSpPr>
          <p:nvPr>
            <p:ph idx="1"/>
          </p:nvPr>
        </p:nvSpPr>
        <p:spPr>
          <a:xfrm>
            <a:off x="825473" y="4651065"/>
            <a:ext cx="10691264" cy="1355352"/>
          </a:xfrm>
        </p:spPr>
        <p:txBody>
          <a:bodyPr>
            <a:normAutofit/>
          </a:bodyPr>
          <a:lstStyle/>
          <a:p>
            <a:pPr marL="0" indent="0">
              <a:buNone/>
            </a:pPr>
            <a:r>
              <a:rPr lang="es-ES" sz="2400"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sz="2400" dirty="0"/>
              <a:t> </a:t>
            </a:r>
          </a:p>
          <a:p>
            <a:pPr marL="0" indent="0">
              <a:buNone/>
            </a:pPr>
            <a:endParaRPr lang="es-ES" sz="2400" b="1" dirty="0">
              <a:solidFill>
                <a:schemeClr val="accent4"/>
              </a:solidFill>
            </a:endParaRPr>
          </a:p>
        </p:txBody>
      </p:sp>
      <p:sp>
        <p:nvSpPr>
          <p:cNvPr id="3" name="TextBox 2">
            <a:extLst>
              <a:ext uri="{FF2B5EF4-FFF2-40B4-BE49-F238E27FC236}">
                <a16:creationId xmlns:a16="http://schemas.microsoft.com/office/drawing/2014/main" id="{0DD76811-8C18-2F2E-11E7-F18F90EDD2C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pic>
        <p:nvPicPr>
          <p:cNvPr id="10" name="Picture 9" descr="A cartoon of a white robot&#10;&#10;AI-generated content may be incorrect.">
            <a:extLst>
              <a:ext uri="{FF2B5EF4-FFF2-40B4-BE49-F238E27FC236}">
                <a16:creationId xmlns:a16="http://schemas.microsoft.com/office/drawing/2014/main" id="{8F22D4A0-7953-7D6B-199C-2C810AF6799C}"/>
              </a:ext>
            </a:extLst>
          </p:cNvPr>
          <p:cNvPicPr>
            <a:picLocks noChangeAspect="1"/>
          </p:cNvPicPr>
          <p:nvPr/>
        </p:nvPicPr>
        <p:blipFill>
          <a:blip r:embed="rId3"/>
          <a:stretch>
            <a:fillRect/>
          </a:stretch>
        </p:blipFill>
        <p:spPr>
          <a:xfrm>
            <a:off x="6749422" y="2397106"/>
            <a:ext cx="989645" cy="1688445"/>
          </a:xfrm>
          <a:prstGeom prst="rect">
            <a:avLst/>
          </a:prstGeom>
        </p:spPr>
      </p:pic>
      <p:pic>
        <p:nvPicPr>
          <p:cNvPr id="12" name="Picture 11" descr="A white flower with blue leaves&#10;&#10;AI-generated content may be incorrect.">
            <a:extLst>
              <a:ext uri="{FF2B5EF4-FFF2-40B4-BE49-F238E27FC236}">
                <a16:creationId xmlns:a16="http://schemas.microsoft.com/office/drawing/2014/main" id="{C1889D84-9D21-C9F2-F04B-F837648863E4}"/>
              </a:ext>
            </a:extLst>
          </p:cNvPr>
          <p:cNvPicPr>
            <a:picLocks noChangeAspect="1"/>
          </p:cNvPicPr>
          <p:nvPr/>
        </p:nvPicPr>
        <p:blipFill>
          <a:blip r:embed="rId4"/>
          <a:stretch>
            <a:fillRect/>
          </a:stretch>
        </p:blipFill>
        <p:spPr>
          <a:xfrm>
            <a:off x="9037790" y="2738278"/>
            <a:ext cx="839075" cy="1113945"/>
          </a:xfrm>
          <a:prstGeom prst="rect">
            <a:avLst/>
          </a:prstGeom>
        </p:spPr>
      </p:pic>
      <p:sp>
        <p:nvSpPr>
          <p:cNvPr id="13" name="Triangle 12">
            <a:extLst>
              <a:ext uri="{FF2B5EF4-FFF2-40B4-BE49-F238E27FC236}">
                <a16:creationId xmlns:a16="http://schemas.microsoft.com/office/drawing/2014/main" id="{4DAD8E06-639F-13A2-0C95-9600B979ED8A}"/>
              </a:ext>
            </a:extLst>
          </p:cNvPr>
          <p:cNvSpPr/>
          <p:nvPr/>
        </p:nvSpPr>
        <p:spPr>
          <a:xfrm rot="16200000">
            <a:off x="8104434" y="2492434"/>
            <a:ext cx="667870" cy="1058165"/>
          </a:xfrm>
          <a:prstGeom prst="triangle">
            <a:avLst/>
          </a:prstGeom>
          <a:gradFill flip="none" rotWithShape="1">
            <a:gsLst>
              <a:gs pos="0">
                <a:schemeClr val="bg1"/>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4" name="Group 23">
            <a:extLst>
              <a:ext uri="{FF2B5EF4-FFF2-40B4-BE49-F238E27FC236}">
                <a16:creationId xmlns:a16="http://schemas.microsoft.com/office/drawing/2014/main" id="{FCEE94CB-D317-8AD2-55E8-86D2C86426BD}"/>
              </a:ext>
            </a:extLst>
          </p:cNvPr>
          <p:cNvGrpSpPr/>
          <p:nvPr/>
        </p:nvGrpSpPr>
        <p:grpSpPr>
          <a:xfrm>
            <a:off x="1315607" y="2421549"/>
            <a:ext cx="4705504" cy="1657388"/>
            <a:chOff x="1390496" y="2519424"/>
            <a:chExt cx="4705504" cy="1657388"/>
          </a:xfrm>
        </p:grpSpPr>
        <p:pic>
          <p:nvPicPr>
            <p:cNvPr id="15" name="Picture 14" descr="A drawing of a flower&#10;&#10;AI-generated content may be incorrect.">
              <a:extLst>
                <a:ext uri="{FF2B5EF4-FFF2-40B4-BE49-F238E27FC236}">
                  <a16:creationId xmlns:a16="http://schemas.microsoft.com/office/drawing/2014/main" id="{D695704E-845A-088B-B971-FCCB0A1944A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21" b="97565" l="9914" r="90625">
                          <a14:foregroundMark x1="26940" y1="80844" x2="32543" y2="83360"/>
                          <a14:foregroundMark x1="49138" y1="91883" x2="52155" y2="97565"/>
                          <a14:foregroundMark x1="60884" y1="9578" x2="52155" y2="4221"/>
                          <a14:foregroundMark x1="76616" y1="36526" x2="89116" y2="38799"/>
                          <a14:foregroundMark x1="88362" y1="37987" x2="90625" y2="40828"/>
                          <a14:foregroundMark x1="19397" y1="22078" x2="18642" y2="19237"/>
                          <a14:foregroundMark x1="47629" y1="4789" x2="45043" y2="5032"/>
                          <a14:foregroundMark x1="61638" y1="4789" x2="66056" y2="7630"/>
                          <a14:foregroundMark x1="53341" y1="4464" x2="69504" y2="7630"/>
                        </a14:backgroundRemoval>
                      </a14:imgEffect>
                    </a14:imgLayer>
                  </a14:imgProps>
                </a:ext>
              </a:extLst>
            </a:blip>
            <a:stretch>
              <a:fillRect/>
            </a:stretch>
          </p:blipFill>
          <p:spPr>
            <a:xfrm>
              <a:off x="1714927" y="2915280"/>
              <a:ext cx="876384" cy="1163475"/>
            </a:xfrm>
            <a:prstGeom prst="rect">
              <a:avLst/>
            </a:prstGeom>
          </p:spPr>
        </p:pic>
        <p:pic>
          <p:nvPicPr>
            <p:cNvPr id="17" name="Picture 16" descr="A blue flower with white and brown leaves&#10;&#10;AI-generated content may be incorrect.">
              <a:extLst>
                <a:ext uri="{FF2B5EF4-FFF2-40B4-BE49-F238E27FC236}">
                  <a16:creationId xmlns:a16="http://schemas.microsoft.com/office/drawing/2014/main" id="{38009F48-3CF8-9DE6-C083-971F5B29B9D9}"/>
                </a:ext>
              </a:extLst>
            </p:cNvPr>
            <p:cNvPicPr>
              <a:picLocks noChangeAspect="1"/>
            </p:cNvPicPr>
            <p:nvPr/>
          </p:nvPicPr>
          <p:blipFill>
            <a:blip r:embed="rId7"/>
            <a:stretch>
              <a:fillRect/>
            </a:stretch>
          </p:blipFill>
          <p:spPr>
            <a:xfrm>
              <a:off x="2817583" y="2983929"/>
              <a:ext cx="819818" cy="1088379"/>
            </a:xfrm>
            <a:prstGeom prst="rect">
              <a:avLst/>
            </a:prstGeom>
          </p:spPr>
        </p:pic>
        <p:pic>
          <p:nvPicPr>
            <p:cNvPr id="19" name="Picture 18" descr="A yellow flower with blue leaves&#10;&#10;AI-generated content may be incorrect.">
              <a:extLst>
                <a:ext uri="{FF2B5EF4-FFF2-40B4-BE49-F238E27FC236}">
                  <a16:creationId xmlns:a16="http://schemas.microsoft.com/office/drawing/2014/main" id="{1D9AAECE-6DCE-B44C-E5E2-D7A448ECCC25}"/>
                </a:ext>
              </a:extLst>
            </p:cNvPr>
            <p:cNvPicPr>
              <a:picLocks noChangeAspect="1"/>
            </p:cNvPicPr>
            <p:nvPr/>
          </p:nvPicPr>
          <p:blipFill>
            <a:blip r:embed="rId8"/>
            <a:stretch>
              <a:fillRect/>
            </a:stretch>
          </p:blipFill>
          <p:spPr>
            <a:xfrm>
              <a:off x="3863673" y="2943632"/>
              <a:ext cx="876385" cy="1163477"/>
            </a:xfrm>
            <a:prstGeom prst="rect">
              <a:avLst/>
            </a:prstGeom>
          </p:spPr>
        </p:pic>
        <p:sp>
          <p:nvSpPr>
            <p:cNvPr id="20" name="Rectangle 19">
              <a:extLst>
                <a:ext uri="{FF2B5EF4-FFF2-40B4-BE49-F238E27FC236}">
                  <a16:creationId xmlns:a16="http://schemas.microsoft.com/office/drawing/2014/main" id="{3541784B-128D-E563-3596-2DA917281F82}"/>
                </a:ext>
              </a:extLst>
            </p:cNvPr>
            <p:cNvSpPr/>
            <p:nvPr/>
          </p:nvSpPr>
          <p:spPr>
            <a:xfrm>
              <a:off x="1390496" y="2519424"/>
              <a:ext cx="4705504" cy="1657388"/>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_tradnl"/>
            </a:p>
          </p:txBody>
        </p:sp>
        <p:sp>
          <p:nvSpPr>
            <p:cNvPr id="22" name="TextBox 21">
              <a:extLst>
                <a:ext uri="{FF2B5EF4-FFF2-40B4-BE49-F238E27FC236}">
                  <a16:creationId xmlns:a16="http://schemas.microsoft.com/office/drawing/2014/main" id="{D83855C7-B168-68E3-1E12-804E67588DCA}"/>
                </a:ext>
              </a:extLst>
            </p:cNvPr>
            <p:cNvSpPr txBox="1"/>
            <p:nvPr/>
          </p:nvSpPr>
          <p:spPr>
            <a:xfrm>
              <a:off x="1422423" y="2532562"/>
              <a:ext cx="1643335" cy="369332"/>
            </a:xfrm>
            <a:prstGeom prst="rect">
              <a:avLst/>
            </a:prstGeom>
            <a:noFill/>
          </p:spPr>
          <p:txBody>
            <a:bodyPr wrap="none" rtlCol="0">
              <a:spAutoFit/>
            </a:bodyPr>
            <a:lstStyle/>
            <a:p>
              <a:r>
                <a:rPr lang="es-ES_tradnl" i="1" dirty="0"/>
                <a:t>Flores percibidas</a:t>
              </a:r>
            </a:p>
          </p:txBody>
        </p:sp>
        <p:pic>
          <p:nvPicPr>
            <p:cNvPr id="23" name="Picture 22" descr="A white flower with blue leaves&#10;&#10;AI-generated content may be incorrect.">
              <a:extLst>
                <a:ext uri="{FF2B5EF4-FFF2-40B4-BE49-F238E27FC236}">
                  <a16:creationId xmlns:a16="http://schemas.microsoft.com/office/drawing/2014/main" id="{E1043CD7-3656-3890-AC4B-2D4DC35C504C}"/>
                </a:ext>
              </a:extLst>
            </p:cNvPr>
            <p:cNvPicPr>
              <a:picLocks noChangeAspect="1"/>
            </p:cNvPicPr>
            <p:nvPr/>
          </p:nvPicPr>
          <p:blipFill>
            <a:blip r:embed="rId4"/>
            <a:stretch>
              <a:fillRect/>
            </a:stretch>
          </p:blipFill>
          <p:spPr>
            <a:xfrm>
              <a:off x="4966330" y="2943632"/>
              <a:ext cx="839075" cy="1113945"/>
            </a:xfrm>
            <a:prstGeom prst="rect">
              <a:avLst/>
            </a:prstGeom>
          </p:spPr>
        </p:pic>
      </p:grpSp>
      <p:sp>
        <p:nvSpPr>
          <p:cNvPr id="26" name="TextBox 25">
            <a:extLst>
              <a:ext uri="{FF2B5EF4-FFF2-40B4-BE49-F238E27FC236}">
                <a16:creationId xmlns:a16="http://schemas.microsoft.com/office/drawing/2014/main" id="{9FF5613A-83D2-F8E9-FA72-C1EC460BC332}"/>
              </a:ext>
            </a:extLst>
          </p:cNvPr>
          <p:cNvSpPr txBox="1"/>
          <p:nvPr/>
        </p:nvSpPr>
        <p:spPr>
          <a:xfrm>
            <a:off x="9876865" y="3027903"/>
            <a:ext cx="1515035" cy="369332"/>
          </a:xfrm>
          <a:prstGeom prst="rect">
            <a:avLst/>
          </a:prstGeom>
          <a:noFill/>
        </p:spPr>
        <p:txBody>
          <a:bodyPr wrap="square">
            <a:spAutoFit/>
          </a:bodyPr>
          <a:lstStyle/>
          <a:p>
            <a:pPr algn="ctr"/>
            <a:r>
              <a:rPr lang="es-ES" b="1" dirty="0">
                <a:solidFill>
                  <a:schemeClr val="accent5">
                    <a:lumMod val="60000"/>
                    <a:lumOff val="40000"/>
                  </a:schemeClr>
                </a:solidFill>
              </a:rPr>
              <a:t>Percepción</a:t>
            </a:r>
            <a:endParaRPr lang="es-ES_tradnl" dirty="0"/>
          </a:p>
        </p:txBody>
      </p:sp>
      <p:sp>
        <p:nvSpPr>
          <p:cNvPr id="28" name="TextBox 27">
            <a:extLst>
              <a:ext uri="{FF2B5EF4-FFF2-40B4-BE49-F238E27FC236}">
                <a16:creationId xmlns:a16="http://schemas.microsoft.com/office/drawing/2014/main" id="{E1474CE9-B4A6-CEE7-52E4-CB2EC39464E4}"/>
              </a:ext>
            </a:extLst>
          </p:cNvPr>
          <p:cNvSpPr txBox="1"/>
          <p:nvPr/>
        </p:nvSpPr>
        <p:spPr>
          <a:xfrm>
            <a:off x="1228205" y="4068705"/>
            <a:ext cx="3214094" cy="400110"/>
          </a:xfrm>
          <a:prstGeom prst="rect">
            <a:avLst/>
          </a:prstGeom>
          <a:noFill/>
        </p:spPr>
        <p:txBody>
          <a:bodyPr wrap="square">
            <a:spAutoFit/>
          </a:bodyPr>
          <a:lstStyle/>
          <a:p>
            <a:r>
              <a:rPr lang="es-ES" sz="2000" b="1" dirty="0">
                <a:solidFill>
                  <a:schemeClr val="accent1">
                    <a:lumMod val="60000"/>
                    <a:lumOff val="40000"/>
                  </a:schemeClr>
                </a:solidFill>
              </a:rPr>
              <a:t>Secuencia de percepciones </a:t>
            </a:r>
            <a:endParaRPr lang="es-ES_tradnl" sz="2000" dirty="0"/>
          </a:p>
        </p:txBody>
      </p:sp>
    </p:spTree>
    <p:extLst>
      <p:ext uri="{BB962C8B-B14F-4D97-AF65-F5344CB8AC3E}">
        <p14:creationId xmlns:p14="http://schemas.microsoft.com/office/powerpoint/2010/main" val="384359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4" name="Picture 3" descr="A diagram of a diagram&#10;&#10;Description automatically generated with medium confidence">
            <a:extLst>
              <a:ext uri="{FF2B5EF4-FFF2-40B4-BE49-F238E27FC236}">
                <a16:creationId xmlns:a16="http://schemas.microsoft.com/office/drawing/2014/main" id="{092F2CCE-713A-0ADF-610D-58845272959C}"/>
              </a:ext>
            </a:extLst>
          </p:cNvPr>
          <p:cNvPicPr>
            <a:picLocks noChangeAspect="1"/>
          </p:cNvPicPr>
          <p:nvPr/>
        </p:nvPicPr>
        <p:blipFill>
          <a:blip r:embed="rId3"/>
          <a:stretch>
            <a:fillRect/>
          </a:stretch>
        </p:blipFill>
        <p:spPr>
          <a:xfrm>
            <a:off x="3425604" y="3132809"/>
            <a:ext cx="5340792" cy="2779121"/>
          </a:xfrm>
          <a:prstGeom prst="rect">
            <a:avLst/>
          </a:prstGeom>
        </p:spPr>
      </p:pic>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6447587" cy="3703903"/>
          </a:xfrm>
        </p:spPr>
        <p:txBody>
          <a:bodyPr>
            <a:normAutofit/>
          </a:bodyPr>
          <a:lstStyle/>
          <a:p>
            <a:pPr marL="0" indent="0">
              <a:buNone/>
            </a:pPr>
            <a:r>
              <a:rPr lang="es-ES" dirty="0"/>
              <a:t>La frontera separa dos regiones del grafo, aquella que ya fue explorada por el algoritmo y aquella que no.</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1978839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aplicar los algoritmos, debemos definir la estructura de datos para hacer seguimiento del árbol. Los </a:t>
            </a:r>
            <a:r>
              <a:rPr lang="es-ES" b="1" dirty="0">
                <a:solidFill>
                  <a:schemeClr val="accent1"/>
                </a:solidFill>
              </a:rPr>
              <a:t>nodos</a:t>
            </a:r>
            <a:r>
              <a:rPr lang="es-ES" dirty="0"/>
              <a:t> del árbol son representados con los siguientes componentes:</a:t>
            </a:r>
          </a:p>
          <a:p>
            <a:r>
              <a:rPr lang="es-ES" cap="small" dirty="0" err="1">
                <a:solidFill>
                  <a:schemeClr val="accent1"/>
                </a:solidFill>
              </a:rPr>
              <a:t>State</a:t>
            </a:r>
            <a:r>
              <a:rPr lang="es-ES" dirty="0">
                <a:solidFill>
                  <a:schemeClr val="accent1"/>
                </a:solidFill>
              </a:rPr>
              <a:t>: </a:t>
            </a:r>
            <a:r>
              <a:rPr lang="es-ES" dirty="0"/>
              <a:t>El estado, del espacio de estados, que corresponde el nodo.</a:t>
            </a:r>
          </a:p>
          <a:p>
            <a:r>
              <a:rPr lang="es-ES" cap="small" dirty="0" err="1">
                <a:solidFill>
                  <a:schemeClr val="accent1"/>
                </a:solidFill>
              </a:rPr>
              <a:t>Node</a:t>
            </a:r>
            <a:r>
              <a:rPr lang="es-ES" cap="small" dirty="0">
                <a:solidFill>
                  <a:schemeClr val="accent1"/>
                </a:solidFill>
              </a:rPr>
              <a:t> </a:t>
            </a:r>
            <a:r>
              <a:rPr lang="es-ES" cap="small" dirty="0" err="1">
                <a:solidFill>
                  <a:schemeClr val="accent1"/>
                </a:solidFill>
              </a:rPr>
              <a:t>Parent</a:t>
            </a:r>
            <a:r>
              <a:rPr lang="es-ES" dirty="0"/>
              <a:t>: El nodo en el árbol de búsqueda que ha generado al nodo.</a:t>
            </a:r>
          </a:p>
          <a:p>
            <a:r>
              <a:rPr lang="es-ES" cap="small" dirty="0" err="1">
                <a:solidFill>
                  <a:schemeClr val="accent1"/>
                </a:solidFill>
              </a:rPr>
              <a:t>Action</a:t>
            </a:r>
            <a:r>
              <a:rPr lang="es-ES" dirty="0">
                <a:solidFill>
                  <a:schemeClr val="accent1"/>
                </a:solidFill>
              </a:rPr>
              <a:t>: </a:t>
            </a:r>
            <a:r>
              <a:rPr lang="es-ES" dirty="0"/>
              <a:t>La acción que se aplicará al padre para generar el nodo.</a:t>
            </a:r>
          </a:p>
          <a:p>
            <a:r>
              <a:rPr lang="es-ES" cap="small" dirty="0" err="1">
                <a:solidFill>
                  <a:schemeClr val="accent1"/>
                </a:solidFill>
              </a:rPr>
              <a:t>Path-Cost</a:t>
            </a:r>
            <a:r>
              <a:rPr lang="es-ES" cap="small" dirty="0">
                <a:solidFill>
                  <a:schemeClr val="accent1"/>
                </a:solidFill>
              </a:rPr>
              <a:t>: </a:t>
            </a:r>
            <a:r>
              <a:rPr lang="es-ES" dirty="0"/>
              <a:t>El costo g(n) de un camino desde el nodo inicial al nodo.</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126886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Necesitamos una estructura para la frontera. Seleccionamos una cola, porque las operaciones en la frontera son:</a:t>
            </a:r>
          </a:p>
          <a:p>
            <a:r>
              <a:rPr lang="es-ES" cap="small" dirty="0" err="1">
                <a:solidFill>
                  <a:schemeClr val="accent6"/>
                </a:solidFill>
              </a:rPr>
              <a:t>Is-empty</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a:t>
            </a:r>
            <a:r>
              <a:rPr lang="es-ES" dirty="0">
                <a:solidFill>
                  <a:schemeClr val="accent6"/>
                </a:solidFill>
              </a:rPr>
              <a:t>: </a:t>
            </a:r>
            <a:r>
              <a:rPr lang="es-ES" dirty="0"/>
              <a:t>Retorna True si no hay nodos en la frontera.</a:t>
            </a:r>
          </a:p>
          <a:p>
            <a:r>
              <a:rPr lang="es-ES" cap="small" dirty="0">
                <a:solidFill>
                  <a:schemeClr val="accent6"/>
                </a:solidFill>
              </a:rPr>
              <a:t>Pop(</a:t>
            </a:r>
            <a:r>
              <a:rPr lang="es-ES" cap="small" dirty="0" err="1">
                <a:solidFill>
                  <a:schemeClr val="accent6"/>
                </a:solidFill>
              </a:rPr>
              <a:t>frontier</a:t>
            </a:r>
            <a:r>
              <a:rPr lang="es-ES" cap="small" dirty="0">
                <a:solidFill>
                  <a:schemeClr val="accent6"/>
                </a:solidFill>
              </a:rPr>
              <a:t>): </a:t>
            </a:r>
            <a:r>
              <a:rPr lang="es-ES" dirty="0"/>
              <a:t>Quita el primer nodo en la cola.</a:t>
            </a:r>
          </a:p>
          <a:p>
            <a:r>
              <a:rPr lang="es-ES" cap="small" dirty="0">
                <a:solidFill>
                  <a:schemeClr val="accent6"/>
                </a:solidFill>
              </a:rPr>
              <a:t>Top(</a:t>
            </a:r>
            <a:r>
              <a:rPr lang="es-ES" cap="small" dirty="0" err="1">
                <a:solidFill>
                  <a:schemeClr val="accent6"/>
                </a:solidFill>
              </a:rPr>
              <a:t>frontier</a:t>
            </a:r>
            <a:r>
              <a:rPr lang="es-ES" cap="small" dirty="0">
                <a:solidFill>
                  <a:schemeClr val="accent6"/>
                </a:solidFill>
              </a:rPr>
              <a:t>): </a:t>
            </a:r>
            <a:r>
              <a:rPr lang="es-ES" dirty="0"/>
              <a:t>Devuelve, pero no quita al primer nodo en la cola</a:t>
            </a:r>
          </a:p>
          <a:p>
            <a:r>
              <a:rPr lang="es-ES" cap="small" dirty="0" err="1">
                <a:solidFill>
                  <a:schemeClr val="accent6"/>
                </a:solidFill>
              </a:rPr>
              <a:t>Add</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 </a:t>
            </a:r>
            <a:r>
              <a:rPr lang="es-ES" dirty="0"/>
              <a:t>Inserta el nodo en su correspondiente lugar de la cola</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3819802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56D8-6944-D7F4-A4DF-38D791780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58C38-E1BE-15AC-443A-709DDC132107}"/>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3B7A04EC-82BC-4297-E7F4-1BE72327E59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5C9F9AC2-76FF-55F9-DBAA-28026C922938}"/>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21DCD803-FCD6-C28E-FCBD-E95A93734973}"/>
              </a:ext>
            </a:extLst>
          </p:cNvPr>
          <p:cNvSpPr>
            <a:spLocks noGrp="1"/>
          </p:cNvSpPr>
          <p:nvPr>
            <p:ph idx="1"/>
          </p:nvPr>
        </p:nvSpPr>
        <p:spPr>
          <a:xfrm>
            <a:off x="700636" y="2225310"/>
            <a:ext cx="7689559" cy="3703903"/>
          </a:xfrm>
        </p:spPr>
        <p:txBody>
          <a:bodyPr>
            <a:normAutofit/>
          </a:bodyPr>
          <a:lstStyle/>
          <a:p>
            <a:pPr marL="0" indent="0">
              <a:buNone/>
            </a:pPr>
            <a:r>
              <a:rPr lang="es-ES" dirty="0"/>
              <a:t>Tres tipos de colas se usan en los algoritmos, los cuales nos pueden dar diferentes tipos de resultados:</a:t>
            </a:r>
          </a:p>
          <a:p>
            <a:r>
              <a:rPr lang="es-ES" dirty="0"/>
              <a:t>Una </a:t>
            </a:r>
            <a:r>
              <a:rPr lang="es-ES" b="1" dirty="0">
                <a:solidFill>
                  <a:schemeClr val="accent3"/>
                </a:solidFill>
              </a:rPr>
              <a:t>cola FIFO </a:t>
            </a:r>
            <a:r>
              <a:rPr lang="es-ES" dirty="0"/>
              <a:t>(primero entra, primero sale) que toma los nodos en el mismo modo que se agregan.</a:t>
            </a:r>
          </a:p>
          <a:p>
            <a:r>
              <a:rPr lang="es-ES" dirty="0"/>
              <a:t>Una</a:t>
            </a:r>
            <a:r>
              <a:rPr lang="es-ES" b="1" dirty="0"/>
              <a:t> </a:t>
            </a:r>
            <a:r>
              <a:rPr lang="es-ES" b="1" dirty="0">
                <a:solidFill>
                  <a:schemeClr val="accent3"/>
                </a:solidFill>
              </a:rPr>
              <a:t>cola LIFO </a:t>
            </a:r>
            <a:r>
              <a:rPr lang="es-ES" dirty="0"/>
              <a:t>(último en salir, sale primero… o </a:t>
            </a:r>
            <a:r>
              <a:rPr lang="es-ES" dirty="0" err="1"/>
              <a:t>stack</a:t>
            </a:r>
            <a:r>
              <a:rPr lang="es-ES" dirty="0"/>
              <a:t>) quita el nodo más reciente.</a:t>
            </a:r>
          </a:p>
          <a:p>
            <a:r>
              <a:rPr lang="es-ES" dirty="0"/>
              <a:t>Una </a:t>
            </a:r>
            <a:r>
              <a:rPr lang="es-ES" b="1" dirty="0">
                <a:solidFill>
                  <a:schemeClr val="accent3"/>
                </a:solidFill>
              </a:rPr>
              <a:t>cola prioritaria </a:t>
            </a:r>
            <a:r>
              <a:rPr lang="es-ES" dirty="0"/>
              <a:t>que primer quita nodos con el mínimo costo de acuerdo con una función de evaluación f. </a:t>
            </a:r>
          </a:p>
          <a:p>
            <a:endParaRPr lang="es-ES" dirty="0"/>
          </a:p>
          <a:p>
            <a:pPr marL="0" indent="0">
              <a:buNone/>
            </a:pPr>
            <a:endParaRPr lang="es-ES" dirty="0"/>
          </a:p>
          <a:p>
            <a:pPr marL="0" indent="0">
              <a:buNone/>
            </a:pPr>
            <a:endParaRPr lang="es-ES" dirty="0"/>
          </a:p>
        </p:txBody>
      </p:sp>
      <p:pic>
        <p:nvPicPr>
          <p:cNvPr id="3" name="Picture 2" descr="A black and white rectangular box with black text&#10;&#10;Description automatically generated">
            <a:extLst>
              <a:ext uri="{FF2B5EF4-FFF2-40B4-BE49-F238E27FC236}">
                <a16:creationId xmlns:a16="http://schemas.microsoft.com/office/drawing/2014/main" id="{A91E1DC0-BB15-2333-8F88-31DFF1BE44EB}"/>
              </a:ext>
            </a:extLst>
          </p:cNvPr>
          <p:cNvPicPr>
            <a:picLocks noChangeAspect="1"/>
          </p:cNvPicPr>
          <p:nvPr/>
        </p:nvPicPr>
        <p:blipFill>
          <a:blip r:embed="rId3"/>
          <a:stretch>
            <a:fillRect/>
          </a:stretch>
        </p:blipFill>
        <p:spPr>
          <a:xfrm>
            <a:off x="8264752" y="2740052"/>
            <a:ext cx="3226612" cy="78469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ECF3BC7-0BEC-154B-4BBF-7F9135AFD5C1}"/>
              </a:ext>
            </a:extLst>
          </p:cNvPr>
          <p:cNvPicPr>
            <a:picLocks noChangeAspect="1"/>
          </p:cNvPicPr>
          <p:nvPr/>
        </p:nvPicPr>
        <p:blipFill>
          <a:blip r:embed="rId4"/>
          <a:stretch>
            <a:fillRect/>
          </a:stretch>
        </p:blipFill>
        <p:spPr>
          <a:xfrm>
            <a:off x="8435359" y="3631580"/>
            <a:ext cx="2956541" cy="1220893"/>
          </a:xfrm>
          <a:prstGeom prst="rect">
            <a:avLst/>
          </a:prstGeom>
        </p:spPr>
      </p:pic>
      <p:pic>
        <p:nvPicPr>
          <p:cNvPr id="9" name="Picture 8" descr="A screenshot of a computer game&#10;&#10;Description automatically generated">
            <a:extLst>
              <a:ext uri="{FF2B5EF4-FFF2-40B4-BE49-F238E27FC236}">
                <a16:creationId xmlns:a16="http://schemas.microsoft.com/office/drawing/2014/main" id="{AC3EBBE7-6321-63D5-FD38-FE77EDCEE58D}"/>
              </a:ext>
            </a:extLst>
          </p:cNvPr>
          <p:cNvPicPr>
            <a:picLocks noChangeAspect="1"/>
          </p:cNvPicPr>
          <p:nvPr/>
        </p:nvPicPr>
        <p:blipFill>
          <a:blip r:embed="rId5"/>
          <a:stretch>
            <a:fillRect/>
          </a:stretch>
        </p:blipFill>
        <p:spPr>
          <a:xfrm>
            <a:off x="7827613" y="4869185"/>
            <a:ext cx="3334490" cy="1026846"/>
          </a:xfrm>
          <a:prstGeom prst="rect">
            <a:avLst/>
          </a:prstGeom>
        </p:spPr>
      </p:pic>
    </p:spTree>
    <p:extLst>
      <p:ext uri="{BB962C8B-B14F-4D97-AF65-F5344CB8AC3E}">
        <p14:creationId xmlns:p14="http://schemas.microsoft.com/office/powerpoint/2010/main" val="5773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4D3E7-B37A-4370-5481-D6D870351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3157C-B89F-72D7-8A4F-82CF78C1B26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241E2AE3-6E7B-BF16-DD23-652C0A6BEA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F1383A4-0981-4BA8-2F52-9C7D3E27BFEA}"/>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Midiendo el rendimiento</a:t>
            </a:r>
          </a:p>
        </p:txBody>
      </p:sp>
      <p:sp>
        <p:nvSpPr>
          <p:cNvPr id="8" name="Content Placeholder 3">
            <a:extLst>
              <a:ext uri="{FF2B5EF4-FFF2-40B4-BE49-F238E27FC236}">
                <a16:creationId xmlns:a16="http://schemas.microsoft.com/office/drawing/2014/main" id="{E9400FD3-5824-3EB7-990E-DF60B91C5D2E}"/>
              </a:ext>
            </a:extLst>
          </p:cNvPr>
          <p:cNvSpPr>
            <a:spLocks noGrp="1"/>
          </p:cNvSpPr>
          <p:nvPr>
            <p:ph idx="1"/>
          </p:nvPr>
        </p:nvSpPr>
        <p:spPr>
          <a:xfrm>
            <a:off x="700636" y="2225310"/>
            <a:ext cx="10691264" cy="3703903"/>
          </a:xfrm>
        </p:spPr>
        <p:txBody>
          <a:bodyPr>
            <a:normAutofit/>
          </a:bodyPr>
          <a:lstStyle/>
          <a:p>
            <a:pPr marL="0" indent="0">
              <a:buNone/>
            </a:pPr>
            <a:r>
              <a:rPr lang="es-ES" dirty="0"/>
              <a:t>Para poder evaluar a los algoritmos de búsquedas, debemos usar un criterio para elegir:</a:t>
            </a:r>
          </a:p>
          <a:p>
            <a:r>
              <a:rPr lang="es-ES" b="1" dirty="0">
                <a:solidFill>
                  <a:schemeClr val="accent1">
                    <a:lumMod val="75000"/>
                  </a:schemeClr>
                </a:solidFill>
              </a:rPr>
              <a:t>Completitud</a:t>
            </a:r>
            <a:r>
              <a:rPr lang="es-ES" dirty="0"/>
              <a:t>: ¿El algoritmo garantiza encontrar una solución cuando hay una, y correctamente informar cuando no lo haya?</a:t>
            </a:r>
          </a:p>
          <a:p>
            <a:r>
              <a:rPr lang="es-ES" b="1" dirty="0">
                <a:solidFill>
                  <a:schemeClr val="accent1">
                    <a:lumMod val="75000"/>
                  </a:schemeClr>
                </a:solidFill>
              </a:rPr>
              <a:t>Optimización</a:t>
            </a:r>
            <a:r>
              <a:rPr lang="es-ES" dirty="0"/>
              <a:t>: ¿encuentra la estrategia la solución óptima, es decir el camino más corto?</a:t>
            </a:r>
          </a:p>
          <a:p>
            <a:r>
              <a:rPr lang="es-ES" b="1" dirty="0">
                <a:solidFill>
                  <a:schemeClr val="accent1">
                    <a:lumMod val="75000"/>
                  </a:schemeClr>
                </a:solidFill>
              </a:rPr>
              <a:t>Complejidad de tiempo</a:t>
            </a:r>
            <a:r>
              <a:rPr lang="es-ES" dirty="0"/>
              <a:t>: Cuando tiempo le lleva encontrar la solución. </a:t>
            </a:r>
          </a:p>
          <a:p>
            <a:r>
              <a:rPr lang="es-ES" b="1" dirty="0">
                <a:solidFill>
                  <a:schemeClr val="accent1">
                    <a:lumMod val="75000"/>
                  </a:schemeClr>
                </a:solidFill>
              </a:rPr>
              <a:t>Complejidad de espacio</a:t>
            </a:r>
            <a:r>
              <a:rPr lang="es-ES" dirty="0"/>
              <a:t>: Cuanta memoria es necesaria para la búsqueda</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253170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1759058"/>
            <a:ext cx="10691264" cy="4170155"/>
          </a:xfrm>
        </p:spPr>
        <p:txBody>
          <a:bodyPr>
            <a:normAutofit/>
          </a:bodyPr>
          <a:lstStyle/>
          <a:p>
            <a:pPr marL="0" indent="0">
              <a:buNone/>
            </a:pPr>
            <a:r>
              <a:rPr lang="es-ES" dirty="0"/>
              <a:t>Hay múltiples algoritmos de búsqueda, los que veremos hoy son:</a:t>
            </a:r>
          </a:p>
          <a:p>
            <a:r>
              <a:rPr lang="es-ES" dirty="0"/>
              <a:t>Algoritmos de búsqueda no informada</a:t>
            </a:r>
          </a:p>
          <a:p>
            <a:pPr lvl="1"/>
            <a:r>
              <a:rPr lang="es-ES" b="1" dirty="0">
                <a:solidFill>
                  <a:schemeClr val="accent1"/>
                </a:solidFill>
              </a:rPr>
              <a:t>Búsqueda primero en anchura</a:t>
            </a:r>
          </a:p>
          <a:p>
            <a:pPr lvl="1"/>
            <a:r>
              <a:rPr lang="es-ES" b="1" dirty="0">
                <a:solidFill>
                  <a:schemeClr val="accent1"/>
                </a:solidFill>
              </a:rPr>
              <a:t>Búsqueda de costo uniforme o algoritmo de Dijkstra</a:t>
            </a:r>
          </a:p>
          <a:p>
            <a:pPr lvl="1"/>
            <a:r>
              <a:rPr lang="es-ES" b="1" dirty="0">
                <a:solidFill>
                  <a:schemeClr val="accent1"/>
                </a:solidFill>
              </a:rPr>
              <a:t>Búsqueda primero en profundidad</a:t>
            </a:r>
          </a:p>
          <a:p>
            <a:pPr lvl="1"/>
            <a:r>
              <a:rPr lang="es-ES" b="1" dirty="0">
                <a:solidFill>
                  <a:schemeClr val="accent1"/>
                </a:solidFill>
              </a:rPr>
              <a:t>Búsqueda de profundidad limitada</a:t>
            </a:r>
          </a:p>
          <a:p>
            <a:pPr lvl="1"/>
            <a:r>
              <a:rPr lang="es-ES" b="1" dirty="0">
                <a:solidFill>
                  <a:schemeClr val="accent1"/>
                </a:solidFill>
              </a:rPr>
              <a:t>Búsqueda de profundidad limitada con profundidad iterativa</a:t>
            </a:r>
          </a:p>
          <a:p>
            <a:r>
              <a:rPr lang="es-ES" dirty="0"/>
              <a:t>Algoritmos de búsqueda informada</a:t>
            </a:r>
          </a:p>
          <a:p>
            <a:pPr lvl="1"/>
            <a:r>
              <a:rPr lang="es-ES" b="1" dirty="0">
                <a:solidFill>
                  <a:schemeClr val="accent6"/>
                </a:solidFill>
              </a:rPr>
              <a:t>Búsqueda voraz (</a:t>
            </a:r>
            <a:r>
              <a:rPr lang="es-ES" b="1" dirty="0" err="1">
                <a:solidFill>
                  <a:schemeClr val="accent6"/>
                </a:solidFill>
              </a:rPr>
              <a:t>greedy</a:t>
            </a:r>
            <a:r>
              <a:rPr lang="es-ES" b="1" dirty="0">
                <a:solidFill>
                  <a:schemeClr val="accent6"/>
                </a:solidFill>
              </a:rPr>
              <a:t>) primero el mejor</a:t>
            </a:r>
          </a:p>
          <a:p>
            <a:pPr lvl="1"/>
            <a:r>
              <a:rPr lang="es-ES" b="1" dirty="0">
                <a:solidFill>
                  <a:schemeClr val="accent6"/>
                </a:solidFill>
              </a:rPr>
              <a:t>Búsqueda A*</a:t>
            </a:r>
            <a:endParaRPr lang="es-ES" dirty="0">
              <a:solidFill>
                <a:schemeClr val="accent6"/>
              </a:solidFill>
            </a:endParaRPr>
          </a:p>
          <a:p>
            <a:pPr marL="0" indent="0">
              <a:buNone/>
            </a:pPr>
            <a:endParaRPr lang="es-ES" dirty="0"/>
          </a:p>
        </p:txBody>
      </p:sp>
    </p:spTree>
    <p:extLst>
      <p:ext uri="{BB962C8B-B14F-4D97-AF65-F5344CB8AC3E}">
        <p14:creationId xmlns:p14="http://schemas.microsoft.com/office/powerpoint/2010/main" val="2450940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No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184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142990"/>
            <a:ext cx="11026543" cy="3786224"/>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4CC8DEAF-BBA2-E058-09F6-EA5953C4081E}"/>
              </a:ext>
            </a:extLst>
          </p:cNvPr>
          <p:cNvGrpSpPr/>
          <p:nvPr/>
        </p:nvGrpSpPr>
        <p:grpSpPr>
          <a:xfrm>
            <a:off x="2877405" y="3321181"/>
            <a:ext cx="3287072" cy="2487387"/>
            <a:chOff x="847549" y="3870526"/>
            <a:chExt cx="1845918" cy="1331752"/>
          </a:xfrm>
        </p:grpSpPr>
        <p:sp>
          <p:nvSpPr>
            <p:cNvPr id="53" name="Oval 52">
              <a:extLst>
                <a:ext uri="{FF2B5EF4-FFF2-40B4-BE49-F238E27FC236}">
                  <a16:creationId xmlns:a16="http://schemas.microsoft.com/office/drawing/2014/main" id="{02B00D4B-E4AF-9EDE-0395-420BDF860892}"/>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3CA67D88-890B-173F-774D-5EC7B64CFCE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9D60B1B9-978F-A3BB-6345-1FDFBFB333BF}"/>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2EA5D38B-C7CD-8D7F-098F-408C13E2E3EA}"/>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00E7B700-0911-53AC-F3EF-151247180680}"/>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1DC9C875-DF8F-C89A-4C8D-0AA75D84E680}"/>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EDC60736-40F0-B03F-BB58-21070381C3A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44AF63D0-E816-0547-0BF3-586897396FF3}"/>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077555-ECAC-62DD-2113-0D24BBC47907}"/>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539683-8E43-5B41-97A8-EBC3470D1307}"/>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65B99D-A97C-24CD-6FDD-2CD3EC9B9001}"/>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7B22A5-BA44-5D46-BA8A-86480B2747EE}"/>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D07B4FB-5CFF-D20E-9858-4EF9B8A0AA6B}"/>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0D4337F-93B8-492B-BBDD-C35E25C841B0}"/>
              </a:ext>
            </a:extLst>
          </p:cNvPr>
          <p:cNvSpPr txBox="1"/>
          <p:nvPr/>
        </p:nvSpPr>
        <p:spPr>
          <a:xfrm>
            <a:off x="7532370" y="3321181"/>
            <a:ext cx="1332416" cy="369332"/>
          </a:xfrm>
          <a:prstGeom prst="rect">
            <a:avLst/>
          </a:prstGeom>
          <a:noFill/>
        </p:spPr>
        <p:txBody>
          <a:bodyPr wrap="none" rtlCol="0">
            <a:spAutoFit/>
          </a:bodyPr>
          <a:lstStyle/>
          <a:p>
            <a:r>
              <a:rPr lang="es-ES_tradnl" dirty="0"/>
              <a:t>Cola FIFO:</a:t>
            </a:r>
          </a:p>
        </p:txBody>
      </p:sp>
      <p:sp>
        <p:nvSpPr>
          <p:cNvPr id="13" name="Rectangle 12">
            <a:extLst>
              <a:ext uri="{FF2B5EF4-FFF2-40B4-BE49-F238E27FC236}">
                <a16:creationId xmlns:a16="http://schemas.microsoft.com/office/drawing/2014/main" id="{6DEF5579-4805-81EF-66AF-997BF3F7E3B6}"/>
              </a:ext>
            </a:extLst>
          </p:cNvPr>
          <p:cNvSpPr/>
          <p:nvPr/>
        </p:nvSpPr>
        <p:spPr>
          <a:xfrm>
            <a:off x="1000127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B27FAD5D-8B65-26B1-2027-40F418C37B40}"/>
              </a:ext>
            </a:extLst>
          </p:cNvPr>
          <p:cNvSpPr/>
          <p:nvPr/>
        </p:nvSpPr>
        <p:spPr>
          <a:xfrm>
            <a:off x="940194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55403E8F-160C-E48E-40EE-C531489C6BE2}"/>
              </a:ext>
            </a:extLst>
          </p:cNvPr>
          <p:cNvSpPr/>
          <p:nvPr/>
        </p:nvSpPr>
        <p:spPr>
          <a:xfrm>
            <a:off x="880261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719BDA10-C751-0AAF-64D5-11953C208C1F}"/>
              </a:ext>
            </a:extLst>
          </p:cNvPr>
          <p:cNvSpPr/>
          <p:nvPr/>
        </p:nvSpPr>
        <p:spPr>
          <a:xfrm>
            <a:off x="8199764" y="4044940"/>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E89A25ED-EE6B-47B8-6ADE-9E66D3FFE6F8}"/>
              </a:ext>
            </a:extLst>
          </p:cNvPr>
          <p:cNvSpPr/>
          <p:nvPr/>
        </p:nvSpPr>
        <p:spPr>
          <a:xfrm>
            <a:off x="7591640"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71040E5C-ED48-275A-9FC8-0AD948F0DE3A}"/>
              </a:ext>
            </a:extLst>
          </p:cNvPr>
          <p:cNvCxnSpPr/>
          <p:nvPr/>
        </p:nvCxnSpPr>
        <p:spPr>
          <a:xfrm>
            <a:off x="6831202" y="4363482"/>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EFDAF013-A1AA-82B9-D8CA-775BB46E1936}"/>
              </a:ext>
            </a:extLst>
          </p:cNvPr>
          <p:cNvCxnSpPr/>
          <p:nvPr/>
        </p:nvCxnSpPr>
        <p:spPr>
          <a:xfrm>
            <a:off x="10737611" y="4372321"/>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96931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084B-AD29-D478-77C6-A50865A1C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E4BD3-5E54-E2D8-42CF-EDFBB063982F}"/>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30500816-2D33-BE47-A9B8-5688B081FE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C61D858E-DFA7-9282-5611-2E59F6DA0509}"/>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DDD82F19-223E-3E04-475C-02CBFA4A1F8A}"/>
              </a:ext>
            </a:extLst>
          </p:cNvPr>
          <p:cNvSpPr>
            <a:spLocks noGrp="1"/>
          </p:cNvSpPr>
          <p:nvPr>
            <p:ph idx="1"/>
          </p:nvPr>
        </p:nvSpPr>
        <p:spPr>
          <a:xfrm>
            <a:off x="700636" y="2142990"/>
            <a:ext cx="11026543" cy="3786224"/>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98D42FC0-4878-ACFB-16F0-14221A15F7DB}"/>
              </a:ext>
            </a:extLst>
          </p:cNvPr>
          <p:cNvGrpSpPr/>
          <p:nvPr/>
        </p:nvGrpSpPr>
        <p:grpSpPr>
          <a:xfrm>
            <a:off x="2877405" y="3321181"/>
            <a:ext cx="3287072" cy="2487387"/>
            <a:chOff x="847549" y="3870526"/>
            <a:chExt cx="1845918" cy="1331752"/>
          </a:xfrm>
        </p:grpSpPr>
        <p:sp>
          <p:nvSpPr>
            <p:cNvPr id="53" name="Oval 52">
              <a:extLst>
                <a:ext uri="{FF2B5EF4-FFF2-40B4-BE49-F238E27FC236}">
                  <a16:creationId xmlns:a16="http://schemas.microsoft.com/office/drawing/2014/main" id="{F5945965-29E0-E516-C3EE-05D7546E1D32}"/>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DCBD2171-6173-4A7C-61E4-2069B1EC3225}"/>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54A94CB5-945E-7726-0D85-ACD015B66EE5}"/>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4AC3449C-0728-F60C-08AE-BFBE6BAB1524}"/>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CD1E2374-E378-7404-399E-CB8922A40223}"/>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5A5838BF-816C-346C-9A35-F147BB71518A}"/>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ECF61018-6D65-CF78-54FA-20FCE9649F72}"/>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4A3C20C8-5B66-A7E7-CF49-91B40656629E}"/>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E4BABD-FD59-5E9E-90D6-95F0144658A2}"/>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0BF8E52-C7A6-2983-235E-BC2FC2A1B1F9}"/>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033ECB-CF76-B488-85BE-C8F748E2FA22}"/>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BF9112-03A4-D5D6-F997-1DEF7263BF62}"/>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686CAEC-F72B-828A-D821-CE0284750E60}"/>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7DAC1D50-B83A-71A8-FC45-362EECC3B608}"/>
              </a:ext>
            </a:extLst>
          </p:cNvPr>
          <p:cNvSpPr txBox="1"/>
          <p:nvPr/>
        </p:nvSpPr>
        <p:spPr>
          <a:xfrm>
            <a:off x="7532370" y="3321181"/>
            <a:ext cx="1332416" cy="369332"/>
          </a:xfrm>
          <a:prstGeom prst="rect">
            <a:avLst/>
          </a:prstGeom>
          <a:noFill/>
        </p:spPr>
        <p:txBody>
          <a:bodyPr wrap="none" rtlCol="0">
            <a:spAutoFit/>
          </a:bodyPr>
          <a:lstStyle/>
          <a:p>
            <a:r>
              <a:rPr lang="es-ES_tradnl" dirty="0"/>
              <a:t>Cola FIFO:</a:t>
            </a:r>
          </a:p>
        </p:txBody>
      </p:sp>
      <p:sp>
        <p:nvSpPr>
          <p:cNvPr id="13" name="Rectangle 12">
            <a:extLst>
              <a:ext uri="{FF2B5EF4-FFF2-40B4-BE49-F238E27FC236}">
                <a16:creationId xmlns:a16="http://schemas.microsoft.com/office/drawing/2014/main" id="{ED1FB26E-BDC7-72A9-1B3C-25BE8446FD7B}"/>
              </a:ext>
            </a:extLst>
          </p:cNvPr>
          <p:cNvSpPr/>
          <p:nvPr/>
        </p:nvSpPr>
        <p:spPr>
          <a:xfrm>
            <a:off x="1000127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A</a:t>
            </a:r>
          </a:p>
        </p:txBody>
      </p:sp>
      <p:sp>
        <p:nvSpPr>
          <p:cNvPr id="14" name="Rectangle 13">
            <a:extLst>
              <a:ext uri="{FF2B5EF4-FFF2-40B4-BE49-F238E27FC236}">
                <a16:creationId xmlns:a16="http://schemas.microsoft.com/office/drawing/2014/main" id="{5E7F855C-2EAF-6229-AEAB-4166DF0D95A3}"/>
              </a:ext>
            </a:extLst>
          </p:cNvPr>
          <p:cNvSpPr/>
          <p:nvPr/>
        </p:nvSpPr>
        <p:spPr>
          <a:xfrm>
            <a:off x="940194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5BC3275B-943F-143C-D5EF-72174D804D55}"/>
              </a:ext>
            </a:extLst>
          </p:cNvPr>
          <p:cNvSpPr/>
          <p:nvPr/>
        </p:nvSpPr>
        <p:spPr>
          <a:xfrm>
            <a:off x="880261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15F6F548-7204-3A9D-7419-D53D4F8FD963}"/>
              </a:ext>
            </a:extLst>
          </p:cNvPr>
          <p:cNvSpPr/>
          <p:nvPr/>
        </p:nvSpPr>
        <p:spPr>
          <a:xfrm>
            <a:off x="8199764" y="4044940"/>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8DEC861F-3FD9-FD7A-5C6F-1CBC28D771A9}"/>
              </a:ext>
            </a:extLst>
          </p:cNvPr>
          <p:cNvSpPr/>
          <p:nvPr/>
        </p:nvSpPr>
        <p:spPr>
          <a:xfrm>
            <a:off x="7591640"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3092EE8C-C038-C438-A420-FB9850F4851F}"/>
              </a:ext>
            </a:extLst>
          </p:cNvPr>
          <p:cNvCxnSpPr/>
          <p:nvPr/>
        </p:nvCxnSpPr>
        <p:spPr>
          <a:xfrm>
            <a:off x="6831202" y="4363482"/>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717BA3F-53B8-F2EA-F1ED-F124E12F78AF}"/>
              </a:ext>
            </a:extLst>
          </p:cNvPr>
          <p:cNvCxnSpPr/>
          <p:nvPr/>
        </p:nvCxnSpPr>
        <p:spPr>
          <a:xfrm>
            <a:off x="10737611" y="4372321"/>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6008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C818B-1C6A-AA35-F731-A30CBE8C5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8D61C-B769-7E07-7E15-5C7CB148EFDB}"/>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FB887649-F393-7DC8-9D66-2A2862F7A1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0D6CE445-43DC-3A7C-84D3-DBC9167CAA06}"/>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B8A0B95F-13DF-BC6E-F233-C0F5CE625A0F}"/>
              </a:ext>
            </a:extLst>
          </p:cNvPr>
          <p:cNvSpPr>
            <a:spLocks noGrp="1"/>
          </p:cNvSpPr>
          <p:nvPr>
            <p:ph idx="1"/>
          </p:nvPr>
        </p:nvSpPr>
        <p:spPr>
          <a:xfrm>
            <a:off x="700636" y="2142990"/>
            <a:ext cx="11026543" cy="3786224"/>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DEBFE693-5866-7DDA-6B20-17B0E6C974F9}"/>
              </a:ext>
            </a:extLst>
          </p:cNvPr>
          <p:cNvGrpSpPr/>
          <p:nvPr/>
        </p:nvGrpSpPr>
        <p:grpSpPr>
          <a:xfrm>
            <a:off x="2877405" y="3321181"/>
            <a:ext cx="3287072" cy="2487387"/>
            <a:chOff x="847549" y="3870526"/>
            <a:chExt cx="1845918" cy="1331752"/>
          </a:xfrm>
        </p:grpSpPr>
        <p:sp>
          <p:nvSpPr>
            <p:cNvPr id="53" name="Oval 52">
              <a:extLst>
                <a:ext uri="{FF2B5EF4-FFF2-40B4-BE49-F238E27FC236}">
                  <a16:creationId xmlns:a16="http://schemas.microsoft.com/office/drawing/2014/main" id="{6CC4E648-27AB-E1C4-21C3-435C0EEC35A0}"/>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274396BD-2D78-05D6-230E-292510056E50}"/>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241CC93E-3850-FE70-B026-331FD2E2452B}"/>
                </a:ext>
              </a:extLst>
            </p:cNvPr>
            <p:cNvSpPr/>
            <p:nvPr/>
          </p:nvSpPr>
          <p:spPr>
            <a:xfrm>
              <a:off x="2116529"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971F971E-649B-61A5-7F42-3CCDE10FCC78}"/>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94AA43BC-6D45-8916-286E-2FE59D2B871D}"/>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70F9A846-8380-1A86-E160-D621F227414E}"/>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8DCB73DD-900F-63CB-6C1C-C4F0167BB0C6}"/>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5199A097-FE6F-C28A-B2D1-1DD5CA04AB47}"/>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4ED2A2-932C-F3BE-A0B2-045DF1EB444E}"/>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9C11C0E-6A1B-5856-F2AF-18094318400E}"/>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FF653B-B30D-85EC-BEF3-6B1698CF385B}"/>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5588E-8844-2496-53B8-596FF107F3C6}"/>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0AA3A34-0AF3-7B9F-4779-F95B826B076E}"/>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31444B0D-8052-DD6B-3178-63C5CA1419A7}"/>
              </a:ext>
            </a:extLst>
          </p:cNvPr>
          <p:cNvSpPr txBox="1"/>
          <p:nvPr/>
        </p:nvSpPr>
        <p:spPr>
          <a:xfrm>
            <a:off x="7532370" y="3321181"/>
            <a:ext cx="1332416" cy="369332"/>
          </a:xfrm>
          <a:prstGeom prst="rect">
            <a:avLst/>
          </a:prstGeom>
          <a:noFill/>
        </p:spPr>
        <p:txBody>
          <a:bodyPr wrap="none" rtlCol="0">
            <a:spAutoFit/>
          </a:bodyPr>
          <a:lstStyle/>
          <a:p>
            <a:r>
              <a:rPr lang="es-ES_tradnl" dirty="0"/>
              <a:t>Cola FIFO:</a:t>
            </a:r>
          </a:p>
        </p:txBody>
      </p:sp>
      <p:sp>
        <p:nvSpPr>
          <p:cNvPr id="13" name="Rectangle 12">
            <a:extLst>
              <a:ext uri="{FF2B5EF4-FFF2-40B4-BE49-F238E27FC236}">
                <a16:creationId xmlns:a16="http://schemas.microsoft.com/office/drawing/2014/main" id="{E5A198B4-3406-EAAA-EC54-4E94EA18D4BA}"/>
              </a:ext>
            </a:extLst>
          </p:cNvPr>
          <p:cNvSpPr/>
          <p:nvPr/>
        </p:nvSpPr>
        <p:spPr>
          <a:xfrm>
            <a:off x="1000127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Rectangle 13">
            <a:extLst>
              <a:ext uri="{FF2B5EF4-FFF2-40B4-BE49-F238E27FC236}">
                <a16:creationId xmlns:a16="http://schemas.microsoft.com/office/drawing/2014/main" id="{77F073A7-1F0D-7BA0-2AE4-E6BF0CA71CA4}"/>
              </a:ext>
            </a:extLst>
          </p:cNvPr>
          <p:cNvSpPr/>
          <p:nvPr/>
        </p:nvSpPr>
        <p:spPr>
          <a:xfrm>
            <a:off x="940194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5" name="Rectangle 14">
            <a:extLst>
              <a:ext uri="{FF2B5EF4-FFF2-40B4-BE49-F238E27FC236}">
                <a16:creationId xmlns:a16="http://schemas.microsoft.com/office/drawing/2014/main" id="{13EFDE18-377C-CDDF-9E25-BA2175846CD5}"/>
              </a:ext>
            </a:extLst>
          </p:cNvPr>
          <p:cNvSpPr/>
          <p:nvPr/>
        </p:nvSpPr>
        <p:spPr>
          <a:xfrm>
            <a:off x="880261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D8FBCD7F-4907-718B-6FC7-8851340CED78}"/>
              </a:ext>
            </a:extLst>
          </p:cNvPr>
          <p:cNvSpPr/>
          <p:nvPr/>
        </p:nvSpPr>
        <p:spPr>
          <a:xfrm>
            <a:off x="8199764" y="4044940"/>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865D8967-8489-743E-486E-31F56CECF041}"/>
              </a:ext>
            </a:extLst>
          </p:cNvPr>
          <p:cNvSpPr/>
          <p:nvPr/>
        </p:nvSpPr>
        <p:spPr>
          <a:xfrm>
            <a:off x="7591640"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32832DBC-1C63-56E9-78E9-D9AF7AFE9692}"/>
              </a:ext>
            </a:extLst>
          </p:cNvPr>
          <p:cNvCxnSpPr/>
          <p:nvPr/>
        </p:nvCxnSpPr>
        <p:spPr>
          <a:xfrm>
            <a:off x="6831202" y="4363482"/>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09DDFB5-684B-B2BB-BE1B-A16DBB8577A7}"/>
              </a:ext>
            </a:extLst>
          </p:cNvPr>
          <p:cNvCxnSpPr/>
          <p:nvPr/>
        </p:nvCxnSpPr>
        <p:spPr>
          <a:xfrm>
            <a:off x="10737611" y="4372321"/>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621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lnSpcReduction="10000"/>
          </a:bodyPr>
          <a:lstStyle/>
          <a:p>
            <a:pPr marL="0" indent="0">
              <a:buNone/>
            </a:pPr>
            <a:r>
              <a:rPr lang="es-ES" dirty="0"/>
              <a:t>En términos matemáticos, el comportamiento del agente viene dado por la </a:t>
            </a:r>
            <a:r>
              <a:rPr lang="es-ES" b="1" dirty="0">
                <a:solidFill>
                  <a:schemeClr val="accent4">
                    <a:lumMod val="60000"/>
                    <a:lumOff val="40000"/>
                  </a:schemeClr>
                </a:solidFill>
              </a:rPr>
              <a:t>función del agente </a:t>
            </a:r>
            <a:r>
              <a:rPr lang="es-ES" dirty="0"/>
              <a:t>que mapea una percepción dada en una acción.</a:t>
            </a:r>
          </a:p>
          <a:p>
            <a:pPr marL="0" indent="0">
              <a:buNone/>
            </a:pPr>
            <a:r>
              <a:rPr lang="es-ES" dirty="0"/>
              <a:t>En principio, con tiempo infinito, podemos construir una tabla que tabule cada acción dada una secuencia de percepción.</a:t>
            </a:r>
          </a:p>
          <a:p>
            <a:pPr marL="0" indent="0">
              <a:buNone/>
            </a:pPr>
            <a:r>
              <a:rPr lang="es-ES" dirty="0"/>
              <a:t>La tabla es una caracterización externa del agente. Internamente, la </a:t>
            </a:r>
            <a:r>
              <a:rPr lang="es-ES" b="1" dirty="0">
                <a:solidFill>
                  <a:schemeClr val="accent4">
                    <a:lumMod val="60000"/>
                    <a:lumOff val="40000"/>
                  </a:schemeClr>
                </a:solidFill>
              </a:rPr>
              <a:t>función del agente </a:t>
            </a:r>
            <a:r>
              <a:rPr lang="es-ES" dirty="0"/>
              <a:t>para un agente artificial será implementada por un </a:t>
            </a:r>
            <a:r>
              <a:rPr lang="es-ES" b="1" dirty="0">
                <a:solidFill>
                  <a:schemeClr val="accent6">
                    <a:lumMod val="60000"/>
                    <a:lumOff val="40000"/>
                  </a:schemeClr>
                </a:solidFill>
              </a:rPr>
              <a:t>programa del agente</a:t>
            </a:r>
            <a:r>
              <a:rPr lang="es-ES" dirty="0"/>
              <a:t>. </a:t>
            </a:r>
          </a:p>
          <a:p>
            <a:pPr marL="0" indent="0">
              <a:buNone/>
            </a:pPr>
            <a:r>
              <a:rPr lang="es-ES" dirty="0"/>
              <a:t>Es importante mantener estas dos ideas distintas. </a:t>
            </a:r>
          </a:p>
          <a:p>
            <a:pPr lvl="1"/>
            <a:r>
              <a:rPr lang="es-ES" dirty="0"/>
              <a:t>La </a:t>
            </a:r>
            <a:r>
              <a:rPr lang="es-ES" b="1" dirty="0">
                <a:solidFill>
                  <a:schemeClr val="accent4">
                    <a:lumMod val="60000"/>
                    <a:lumOff val="40000"/>
                  </a:schemeClr>
                </a:solidFill>
              </a:rPr>
              <a:t>función del agente </a:t>
            </a:r>
            <a:r>
              <a:rPr lang="es-ES" dirty="0"/>
              <a:t>es una descripción matemática abstracta. </a:t>
            </a:r>
          </a:p>
          <a:p>
            <a:pPr lvl="1"/>
            <a:r>
              <a:rPr lang="es-ES" dirty="0"/>
              <a:t>El </a:t>
            </a:r>
            <a:r>
              <a:rPr lang="es-ES" b="1" dirty="0">
                <a:solidFill>
                  <a:schemeClr val="accent6">
                    <a:lumMod val="60000"/>
                    <a:lumOff val="40000"/>
                  </a:schemeClr>
                </a:solidFill>
              </a:rPr>
              <a:t>programa del agente </a:t>
            </a:r>
            <a:r>
              <a:rPr lang="es-ES" dirty="0"/>
              <a:t>es una implementación concreta que se ejecuta dentro de algún sistema físico.</a:t>
            </a:r>
          </a:p>
          <a:p>
            <a:pPr marL="0" indent="0">
              <a:buNone/>
            </a:pPr>
            <a:endParaRPr lang="es-ES" b="1" dirty="0">
              <a:solidFill>
                <a:schemeClr val="accent4"/>
              </a:solidFill>
            </a:endParaRP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2839487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1254A-41B2-389C-4C14-9289D8C6D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1536D-F8F3-00D2-66B6-142C88C1F396}"/>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9C482DCE-136C-73C1-F8A0-8BC729E7BE2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203D8036-DD30-7B42-BC83-C77F0DD8A41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DB5F8B96-12CC-0976-84E8-77E92B2B2054}"/>
              </a:ext>
            </a:extLst>
          </p:cNvPr>
          <p:cNvSpPr>
            <a:spLocks noGrp="1"/>
          </p:cNvSpPr>
          <p:nvPr>
            <p:ph idx="1"/>
          </p:nvPr>
        </p:nvSpPr>
        <p:spPr>
          <a:xfrm>
            <a:off x="700636" y="2142990"/>
            <a:ext cx="11026543" cy="3786224"/>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0FDF1FB5-4277-21C1-0E18-21879F5B14CF}"/>
              </a:ext>
            </a:extLst>
          </p:cNvPr>
          <p:cNvGrpSpPr/>
          <p:nvPr/>
        </p:nvGrpSpPr>
        <p:grpSpPr>
          <a:xfrm>
            <a:off x="2877405" y="3321181"/>
            <a:ext cx="3287072" cy="2487387"/>
            <a:chOff x="847549" y="3870526"/>
            <a:chExt cx="1845918" cy="1331752"/>
          </a:xfrm>
        </p:grpSpPr>
        <p:sp>
          <p:nvSpPr>
            <p:cNvPr id="53" name="Oval 52">
              <a:extLst>
                <a:ext uri="{FF2B5EF4-FFF2-40B4-BE49-F238E27FC236}">
                  <a16:creationId xmlns:a16="http://schemas.microsoft.com/office/drawing/2014/main" id="{FE536C4F-E8F8-5A98-68D7-A84B027E49C7}"/>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7BE649A3-44E9-51A3-72B6-0EADB707A942}"/>
                </a:ext>
              </a:extLst>
            </p:cNvPr>
            <p:cNvSpPr/>
            <p:nvPr/>
          </p:nvSpPr>
          <p:spPr>
            <a:xfrm>
              <a:off x="1124518"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F8A5CBF3-B4A8-6CBD-6AEE-82A33A2FA27C}"/>
                </a:ext>
              </a:extLst>
            </p:cNvPr>
            <p:cNvSpPr/>
            <p:nvPr/>
          </p:nvSpPr>
          <p:spPr>
            <a:xfrm>
              <a:off x="2116529"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9D8457F7-5406-0159-FDBF-F333B635E424}"/>
                </a:ext>
              </a:extLst>
            </p:cNvPr>
            <p:cNvSpPr/>
            <p:nvPr/>
          </p:nvSpPr>
          <p:spPr>
            <a:xfrm>
              <a:off x="847549"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57" name="Oval 56">
              <a:extLst>
                <a:ext uri="{FF2B5EF4-FFF2-40B4-BE49-F238E27FC236}">
                  <a16:creationId xmlns:a16="http://schemas.microsoft.com/office/drawing/2014/main" id="{756AF913-33E2-0910-AF92-D1BEA2082BA8}"/>
                </a:ext>
              </a:extLst>
            </p:cNvPr>
            <p:cNvSpPr/>
            <p:nvPr/>
          </p:nvSpPr>
          <p:spPr>
            <a:xfrm>
              <a:off x="1358678"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58" name="Oval 57">
              <a:extLst>
                <a:ext uri="{FF2B5EF4-FFF2-40B4-BE49-F238E27FC236}">
                  <a16:creationId xmlns:a16="http://schemas.microsoft.com/office/drawing/2014/main" id="{95E297BB-FEBE-BCA5-FCE3-74D53F8393A8}"/>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DCA44F1D-8F4C-46D4-272A-D3DAD411B35F}"/>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17CFA7A5-F157-E1BF-8682-5CA541EA1D98}"/>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69C0F52-C8D5-8E3B-A7C9-6B03129BCA70}"/>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425E5A-1919-7281-4B64-8FB1120D37C0}"/>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EFFD68-F060-F166-4DEA-E2DCA24699A0}"/>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8CCA2C-1AEF-F404-34E1-80A58C434D12}"/>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BF276F-3FD3-116E-D1F3-D41B14E0793F}"/>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3250767-AFAB-F5D3-5E8E-6A5A17996641}"/>
              </a:ext>
            </a:extLst>
          </p:cNvPr>
          <p:cNvSpPr txBox="1"/>
          <p:nvPr/>
        </p:nvSpPr>
        <p:spPr>
          <a:xfrm>
            <a:off x="7532370" y="3321181"/>
            <a:ext cx="1332416" cy="369332"/>
          </a:xfrm>
          <a:prstGeom prst="rect">
            <a:avLst/>
          </a:prstGeom>
          <a:noFill/>
        </p:spPr>
        <p:txBody>
          <a:bodyPr wrap="none" rtlCol="0">
            <a:spAutoFit/>
          </a:bodyPr>
          <a:lstStyle/>
          <a:p>
            <a:r>
              <a:rPr lang="es-ES_tradnl" dirty="0"/>
              <a:t>Cola FIFO:</a:t>
            </a:r>
          </a:p>
        </p:txBody>
      </p:sp>
      <p:sp>
        <p:nvSpPr>
          <p:cNvPr id="13" name="Rectangle 12">
            <a:extLst>
              <a:ext uri="{FF2B5EF4-FFF2-40B4-BE49-F238E27FC236}">
                <a16:creationId xmlns:a16="http://schemas.microsoft.com/office/drawing/2014/main" id="{BF4F9245-0783-E8B8-17D7-1D53E7BD5D64}"/>
              </a:ext>
            </a:extLst>
          </p:cNvPr>
          <p:cNvSpPr/>
          <p:nvPr/>
        </p:nvSpPr>
        <p:spPr>
          <a:xfrm>
            <a:off x="1000127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4" name="Rectangle 13">
            <a:extLst>
              <a:ext uri="{FF2B5EF4-FFF2-40B4-BE49-F238E27FC236}">
                <a16:creationId xmlns:a16="http://schemas.microsoft.com/office/drawing/2014/main" id="{EDB56BB1-41F0-8309-5C06-060E5D9ADA58}"/>
              </a:ext>
            </a:extLst>
          </p:cNvPr>
          <p:cNvSpPr/>
          <p:nvPr/>
        </p:nvSpPr>
        <p:spPr>
          <a:xfrm>
            <a:off x="940194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5" name="Rectangle 14">
            <a:extLst>
              <a:ext uri="{FF2B5EF4-FFF2-40B4-BE49-F238E27FC236}">
                <a16:creationId xmlns:a16="http://schemas.microsoft.com/office/drawing/2014/main" id="{DE07E286-936D-2FB3-72AA-D1590D1B813F}"/>
              </a:ext>
            </a:extLst>
          </p:cNvPr>
          <p:cNvSpPr/>
          <p:nvPr/>
        </p:nvSpPr>
        <p:spPr>
          <a:xfrm>
            <a:off x="880261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6" name="Rectangle 15">
            <a:extLst>
              <a:ext uri="{FF2B5EF4-FFF2-40B4-BE49-F238E27FC236}">
                <a16:creationId xmlns:a16="http://schemas.microsoft.com/office/drawing/2014/main" id="{5F9C64D1-FBB5-01EA-A2D5-D14002FDCB92}"/>
              </a:ext>
            </a:extLst>
          </p:cNvPr>
          <p:cNvSpPr/>
          <p:nvPr/>
        </p:nvSpPr>
        <p:spPr>
          <a:xfrm>
            <a:off x="8199764" y="4044940"/>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D6880202-D991-46A2-40F8-F86AEB21C7C4}"/>
              </a:ext>
            </a:extLst>
          </p:cNvPr>
          <p:cNvSpPr/>
          <p:nvPr/>
        </p:nvSpPr>
        <p:spPr>
          <a:xfrm>
            <a:off x="7591640"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ECC93A14-C74E-AA2D-558B-AD4A9358E4FC}"/>
              </a:ext>
            </a:extLst>
          </p:cNvPr>
          <p:cNvCxnSpPr/>
          <p:nvPr/>
        </p:nvCxnSpPr>
        <p:spPr>
          <a:xfrm>
            <a:off x="6831202" y="4363482"/>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98F5DF7-ED60-66BB-2619-5C64190D4092}"/>
              </a:ext>
            </a:extLst>
          </p:cNvPr>
          <p:cNvCxnSpPr/>
          <p:nvPr/>
        </p:nvCxnSpPr>
        <p:spPr>
          <a:xfrm>
            <a:off x="10737611" y="4372321"/>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9699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218C2-3EAD-F95B-5220-771FA04A1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75AC5-89C0-DA7A-3F82-5BBE8FBF036A}"/>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973E6A8D-30E8-8131-F0C7-61BC29CA75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2346F15E-142B-ADCC-0489-73911CFBF5F1}"/>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ACFF69A7-A2C2-04D1-789D-35BA78A35EC6}"/>
              </a:ext>
            </a:extLst>
          </p:cNvPr>
          <p:cNvSpPr>
            <a:spLocks noGrp="1"/>
          </p:cNvSpPr>
          <p:nvPr>
            <p:ph idx="1"/>
          </p:nvPr>
        </p:nvSpPr>
        <p:spPr>
          <a:xfrm>
            <a:off x="700636" y="2142990"/>
            <a:ext cx="11026543" cy="3786224"/>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A49C42DF-057E-86EB-E859-D029E2A35922}"/>
              </a:ext>
            </a:extLst>
          </p:cNvPr>
          <p:cNvGrpSpPr/>
          <p:nvPr/>
        </p:nvGrpSpPr>
        <p:grpSpPr>
          <a:xfrm>
            <a:off x="2877405" y="3321181"/>
            <a:ext cx="3287072" cy="2487387"/>
            <a:chOff x="847549" y="3870526"/>
            <a:chExt cx="1845918" cy="1331752"/>
          </a:xfrm>
        </p:grpSpPr>
        <p:sp>
          <p:nvSpPr>
            <p:cNvPr id="53" name="Oval 52">
              <a:extLst>
                <a:ext uri="{FF2B5EF4-FFF2-40B4-BE49-F238E27FC236}">
                  <a16:creationId xmlns:a16="http://schemas.microsoft.com/office/drawing/2014/main" id="{98854C1C-21EE-6B57-64A1-745C41EBAF87}"/>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4D368877-7F03-D387-A2B2-F1E5483C467E}"/>
                </a:ext>
              </a:extLst>
            </p:cNvPr>
            <p:cNvSpPr/>
            <p:nvPr/>
          </p:nvSpPr>
          <p:spPr>
            <a:xfrm>
              <a:off x="1124518"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B16CDB17-C2A0-7B30-E71D-895D1BBCF512}"/>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9E657D6D-9EDE-2CBD-2254-2DBFAC325B30}"/>
                </a:ext>
              </a:extLst>
            </p:cNvPr>
            <p:cNvSpPr/>
            <p:nvPr/>
          </p:nvSpPr>
          <p:spPr>
            <a:xfrm>
              <a:off x="847549"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57" name="Oval 56">
              <a:extLst>
                <a:ext uri="{FF2B5EF4-FFF2-40B4-BE49-F238E27FC236}">
                  <a16:creationId xmlns:a16="http://schemas.microsoft.com/office/drawing/2014/main" id="{40EFDA1B-5E0A-C51F-4289-094F1D90251C}"/>
                </a:ext>
              </a:extLst>
            </p:cNvPr>
            <p:cNvSpPr/>
            <p:nvPr/>
          </p:nvSpPr>
          <p:spPr>
            <a:xfrm>
              <a:off x="1358678"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58" name="Oval 57">
              <a:extLst>
                <a:ext uri="{FF2B5EF4-FFF2-40B4-BE49-F238E27FC236}">
                  <a16:creationId xmlns:a16="http://schemas.microsoft.com/office/drawing/2014/main" id="{B621CEEC-52AE-9BE8-DB49-86F2C1E2346C}"/>
                </a:ext>
              </a:extLst>
            </p:cNvPr>
            <p:cNvSpPr/>
            <p:nvPr/>
          </p:nvSpPr>
          <p:spPr>
            <a:xfrm>
              <a:off x="1847169" y="48842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928835B9-A1D0-8D89-54A1-1A740080FA26}"/>
                </a:ext>
              </a:extLst>
            </p:cNvPr>
            <p:cNvSpPr/>
            <p:nvPr/>
          </p:nvSpPr>
          <p:spPr>
            <a:xfrm>
              <a:off x="2375415"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CF1E5D32-AA5A-4945-145C-604C371F4DE9}"/>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C87F46-7CA9-FC55-A4AD-7F3C8D129B29}"/>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0FA366-4AF3-11F9-6178-9A249CB25DC8}"/>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7AC3AD-D48A-31A5-4AAF-C92F6E1BC74D}"/>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01F40C-9AB7-AB0E-E10B-947DE6E56EA6}"/>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7B66AE0-1DA1-EE13-82C8-F905AEEC577B}"/>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4750801-DE55-9483-CD0A-1F20D2E01C85}"/>
              </a:ext>
            </a:extLst>
          </p:cNvPr>
          <p:cNvSpPr txBox="1"/>
          <p:nvPr/>
        </p:nvSpPr>
        <p:spPr>
          <a:xfrm>
            <a:off x="7532370" y="3321181"/>
            <a:ext cx="1332416" cy="369332"/>
          </a:xfrm>
          <a:prstGeom prst="rect">
            <a:avLst/>
          </a:prstGeom>
          <a:noFill/>
        </p:spPr>
        <p:txBody>
          <a:bodyPr wrap="none" rtlCol="0">
            <a:spAutoFit/>
          </a:bodyPr>
          <a:lstStyle/>
          <a:p>
            <a:r>
              <a:rPr lang="es-ES_tradnl" dirty="0"/>
              <a:t>Cola FIFO:</a:t>
            </a:r>
          </a:p>
        </p:txBody>
      </p:sp>
      <p:sp>
        <p:nvSpPr>
          <p:cNvPr id="13" name="Rectangle 12">
            <a:extLst>
              <a:ext uri="{FF2B5EF4-FFF2-40B4-BE49-F238E27FC236}">
                <a16:creationId xmlns:a16="http://schemas.microsoft.com/office/drawing/2014/main" id="{84B61F76-8EA0-86C8-1EEA-89E9707C7F5A}"/>
              </a:ext>
            </a:extLst>
          </p:cNvPr>
          <p:cNvSpPr/>
          <p:nvPr/>
        </p:nvSpPr>
        <p:spPr>
          <a:xfrm>
            <a:off x="1000127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4" name="Rectangle 13">
            <a:extLst>
              <a:ext uri="{FF2B5EF4-FFF2-40B4-BE49-F238E27FC236}">
                <a16:creationId xmlns:a16="http://schemas.microsoft.com/office/drawing/2014/main" id="{73BAF8E4-2D43-22D7-2171-EE8BC6242F3D}"/>
              </a:ext>
            </a:extLst>
          </p:cNvPr>
          <p:cNvSpPr/>
          <p:nvPr/>
        </p:nvSpPr>
        <p:spPr>
          <a:xfrm>
            <a:off x="940194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5" name="Rectangle 14">
            <a:extLst>
              <a:ext uri="{FF2B5EF4-FFF2-40B4-BE49-F238E27FC236}">
                <a16:creationId xmlns:a16="http://schemas.microsoft.com/office/drawing/2014/main" id="{94E2767B-A0FB-0EDD-96D4-6EA2B0EC6116}"/>
              </a:ext>
            </a:extLst>
          </p:cNvPr>
          <p:cNvSpPr/>
          <p:nvPr/>
        </p:nvSpPr>
        <p:spPr>
          <a:xfrm>
            <a:off x="8802611"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6" name="Rectangle 15">
            <a:extLst>
              <a:ext uri="{FF2B5EF4-FFF2-40B4-BE49-F238E27FC236}">
                <a16:creationId xmlns:a16="http://schemas.microsoft.com/office/drawing/2014/main" id="{CC82AD2B-31B5-6251-EE78-4D75786A8DAC}"/>
              </a:ext>
            </a:extLst>
          </p:cNvPr>
          <p:cNvSpPr/>
          <p:nvPr/>
        </p:nvSpPr>
        <p:spPr>
          <a:xfrm>
            <a:off x="8199764" y="4044940"/>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sp>
        <p:nvSpPr>
          <p:cNvPr id="17" name="Rectangle 16">
            <a:extLst>
              <a:ext uri="{FF2B5EF4-FFF2-40B4-BE49-F238E27FC236}">
                <a16:creationId xmlns:a16="http://schemas.microsoft.com/office/drawing/2014/main" id="{E2395FDD-8BFC-A23A-9EE9-36BE15BDBA4C}"/>
              </a:ext>
            </a:extLst>
          </p:cNvPr>
          <p:cNvSpPr/>
          <p:nvPr/>
        </p:nvSpPr>
        <p:spPr>
          <a:xfrm>
            <a:off x="7591640" y="4047361"/>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A6322DC7-3D2A-1E25-307C-7180266B68F7}"/>
              </a:ext>
            </a:extLst>
          </p:cNvPr>
          <p:cNvCxnSpPr/>
          <p:nvPr/>
        </p:nvCxnSpPr>
        <p:spPr>
          <a:xfrm>
            <a:off x="6831202" y="4363482"/>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411D58BC-7CB2-19A2-46BC-9A8E8919CDED}"/>
              </a:ext>
            </a:extLst>
          </p:cNvPr>
          <p:cNvCxnSpPr/>
          <p:nvPr/>
        </p:nvCxnSpPr>
        <p:spPr>
          <a:xfrm>
            <a:off x="10737611" y="4372321"/>
            <a:ext cx="6819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2247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10691263" cy="3703903"/>
          </a:xfrm>
        </p:spPr>
        <p:txBody>
          <a:bodyPr>
            <a:normAutofit/>
          </a:bodyPr>
          <a:lstStyle/>
          <a:p>
            <a:pPr marL="0" indent="0">
              <a:buNone/>
            </a:pPr>
            <a:r>
              <a:rPr lang="es-ES" dirty="0"/>
              <a:t>En vez de expandir el nodo más superficial, la búsqueda de costo uniforme expande el nodo con el camino de costo más pequeño. </a:t>
            </a:r>
            <a:r>
              <a:rPr lang="es-ES" b="1" dirty="0">
                <a:solidFill>
                  <a:srgbClr val="C00000"/>
                </a:solidFill>
              </a:rPr>
              <a:t>Si todos los costos son iguales, es idéntico a la búsqueda primero en anchura.</a:t>
            </a:r>
          </a:p>
          <a:p>
            <a:pPr marL="0" indent="0">
              <a:buNone/>
            </a:pPr>
            <a:r>
              <a:rPr lang="es-ES" dirty="0"/>
              <a:t>Para que funcione todos los caminos deben tener un costo positivo y mayor que cero, sino puede entrar en bucles infinitos.</a:t>
            </a:r>
          </a:p>
          <a:p>
            <a:pPr marL="0" indent="0">
              <a:buNone/>
            </a:pPr>
            <a:r>
              <a:rPr lang="es-ES" dirty="0"/>
              <a:t>Este método de búsqueda expande los caminos más cortos y luego los más grandes.</a:t>
            </a:r>
          </a:p>
        </p:txBody>
      </p:sp>
    </p:spTree>
    <p:extLst>
      <p:ext uri="{BB962C8B-B14F-4D97-AF65-F5344CB8AC3E}">
        <p14:creationId xmlns:p14="http://schemas.microsoft.com/office/powerpoint/2010/main" val="2670669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C67E-0CD3-5CCC-6579-F0BB1E4B2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DCA5-BB9E-FB29-04D3-E1D0F491E13B}"/>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454FDF21-5168-1189-BAB1-5360B47D17C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D33FA214-1AF9-67E7-50EB-1BF23DA37F87}"/>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grpSp>
        <p:nvGrpSpPr>
          <p:cNvPr id="3" name="Group 2">
            <a:extLst>
              <a:ext uri="{FF2B5EF4-FFF2-40B4-BE49-F238E27FC236}">
                <a16:creationId xmlns:a16="http://schemas.microsoft.com/office/drawing/2014/main" id="{278EB718-9C21-6CB4-EF7C-C40DA68CDB1E}"/>
              </a:ext>
            </a:extLst>
          </p:cNvPr>
          <p:cNvGrpSpPr/>
          <p:nvPr/>
        </p:nvGrpSpPr>
        <p:grpSpPr>
          <a:xfrm>
            <a:off x="973522" y="2393488"/>
            <a:ext cx="6152691" cy="3338240"/>
            <a:chOff x="3158577" y="2293126"/>
            <a:chExt cx="4652037" cy="2457908"/>
          </a:xfrm>
        </p:grpSpPr>
        <p:sp>
          <p:nvSpPr>
            <p:cNvPr id="9" name="Oval 8">
              <a:extLst>
                <a:ext uri="{FF2B5EF4-FFF2-40B4-BE49-F238E27FC236}">
                  <a16:creationId xmlns:a16="http://schemas.microsoft.com/office/drawing/2014/main" id="{BB3B9A77-25A0-E032-1197-276B0548D5CB}"/>
                </a:ext>
              </a:extLst>
            </p:cNvPr>
            <p:cNvSpPr/>
            <p:nvPr/>
          </p:nvSpPr>
          <p:spPr>
            <a:xfrm>
              <a:off x="3158577" y="2462269"/>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86A23D48-B68B-309F-0C2B-A22351D462B6}"/>
                </a:ext>
              </a:extLst>
            </p:cNvPr>
            <p:cNvSpPr/>
            <p:nvPr/>
          </p:nvSpPr>
          <p:spPr>
            <a:xfrm>
              <a:off x="5011708" y="2553709"/>
              <a:ext cx="330925" cy="330925"/>
            </a:xfrm>
            <a:prstGeom prst="ellipse">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A1365889-6029-C09B-52AD-A8FFB4EB317E}"/>
                </a:ext>
              </a:extLst>
            </p:cNvPr>
            <p:cNvSpPr/>
            <p:nvPr/>
          </p:nvSpPr>
          <p:spPr>
            <a:xfrm>
              <a:off x="3674942" y="3788738"/>
              <a:ext cx="330925" cy="330925"/>
            </a:xfrm>
            <a:prstGeom prst="ellipse">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D27AAA3C-00AC-D6EA-231F-0EE4C0EAB356}"/>
                </a:ext>
              </a:extLst>
            </p:cNvPr>
            <p:cNvSpPr/>
            <p:nvPr/>
          </p:nvSpPr>
          <p:spPr>
            <a:xfrm>
              <a:off x="5342633" y="4420109"/>
              <a:ext cx="330925" cy="330925"/>
            </a:xfrm>
            <a:prstGeom prst="ellipse">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F54BEB77-8839-607A-190B-765AAE618A67}"/>
                </a:ext>
              </a:extLst>
            </p:cNvPr>
            <p:cNvSpPr/>
            <p:nvPr/>
          </p:nvSpPr>
          <p:spPr>
            <a:xfrm>
              <a:off x="7479689" y="4420109"/>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F9CE5CFD-A762-A871-D30F-6380B54062A2}"/>
                </a:ext>
              </a:extLst>
            </p:cNvPr>
            <p:cNvCxnSpPr>
              <a:stCxn id="9" idx="6"/>
              <a:endCxn id="10" idx="2"/>
            </p:cNvCxnSpPr>
            <p:nvPr/>
          </p:nvCxnSpPr>
          <p:spPr>
            <a:xfrm>
              <a:off x="3489502" y="2627732"/>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A06F22-5B30-28BB-C212-C53145C254CF}"/>
                </a:ext>
              </a:extLst>
            </p:cNvPr>
            <p:cNvCxnSpPr>
              <a:stCxn id="9" idx="4"/>
              <a:endCxn id="11" idx="1"/>
            </p:cNvCxnSpPr>
            <p:nvPr/>
          </p:nvCxnSpPr>
          <p:spPr>
            <a:xfrm>
              <a:off x="3324040" y="2793194"/>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1210CB-52D5-BA85-A4B5-0EB1EFC238E8}"/>
                </a:ext>
              </a:extLst>
            </p:cNvPr>
            <p:cNvCxnSpPr>
              <a:cxnSpLocks/>
              <a:stCxn id="11" idx="5"/>
              <a:endCxn id="12" idx="2"/>
            </p:cNvCxnSpPr>
            <p:nvPr/>
          </p:nvCxnSpPr>
          <p:spPr>
            <a:xfrm>
              <a:off x="3957404" y="4071200"/>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CA0F4F-8DC6-37CF-D831-1ED7F1DDA559}"/>
                </a:ext>
              </a:extLst>
            </p:cNvPr>
            <p:cNvCxnSpPr>
              <a:stCxn id="12" idx="6"/>
              <a:endCxn id="14" idx="2"/>
            </p:cNvCxnSpPr>
            <p:nvPr/>
          </p:nvCxnSpPr>
          <p:spPr>
            <a:xfrm>
              <a:off x="5673558" y="4585572"/>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C07F9B-145C-E4FF-958B-FDB1148F3730}"/>
                </a:ext>
              </a:extLst>
            </p:cNvPr>
            <p:cNvCxnSpPr>
              <a:stCxn id="10" idx="6"/>
              <a:endCxn id="14" idx="0"/>
            </p:cNvCxnSpPr>
            <p:nvPr/>
          </p:nvCxnSpPr>
          <p:spPr>
            <a:xfrm>
              <a:off x="5342633" y="2719172"/>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6A251-5EE6-4476-FEA8-4489A4B80D20}"/>
                </a:ext>
              </a:extLst>
            </p:cNvPr>
            <p:cNvSpPr txBox="1"/>
            <p:nvPr/>
          </p:nvSpPr>
          <p:spPr>
            <a:xfrm>
              <a:off x="3957404" y="2293126"/>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F3BE71F2-CBEA-A46D-7904-FC5B075792CC}"/>
                </a:ext>
              </a:extLst>
            </p:cNvPr>
            <p:cNvSpPr txBox="1"/>
            <p:nvPr/>
          </p:nvSpPr>
          <p:spPr>
            <a:xfrm>
              <a:off x="3538700" y="3101170"/>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93C38BB5-0964-3FDC-540C-EC8E9E514435}"/>
                </a:ext>
              </a:extLst>
            </p:cNvPr>
            <p:cNvSpPr txBox="1"/>
            <p:nvPr/>
          </p:nvSpPr>
          <p:spPr>
            <a:xfrm>
              <a:off x="6471961" y="3195456"/>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F412A3ED-F762-6ADD-5CC4-EB079931B613}"/>
                </a:ext>
              </a:extLst>
            </p:cNvPr>
            <p:cNvSpPr txBox="1"/>
            <p:nvPr/>
          </p:nvSpPr>
          <p:spPr>
            <a:xfrm>
              <a:off x="4451882" y="3905738"/>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302572CC-2B3F-5CE1-940A-2981E953E3EF}"/>
                </a:ext>
              </a:extLst>
            </p:cNvPr>
            <p:cNvSpPr txBox="1"/>
            <p:nvPr/>
          </p:nvSpPr>
          <p:spPr>
            <a:xfrm>
              <a:off x="6183250" y="4216239"/>
              <a:ext cx="535724" cy="369332"/>
            </a:xfrm>
            <a:prstGeom prst="rect">
              <a:avLst/>
            </a:prstGeom>
            <a:noFill/>
          </p:spPr>
          <p:txBody>
            <a:bodyPr wrap="none" rtlCol="0">
              <a:spAutoFit/>
            </a:bodyPr>
            <a:lstStyle/>
            <a:p>
              <a:r>
                <a:rPr lang="es-ES_tradnl" dirty="0"/>
                <a:t>101</a:t>
              </a:r>
            </a:p>
          </p:txBody>
        </p:sp>
      </p:grpSp>
      <p:sp>
        <p:nvSpPr>
          <p:cNvPr id="4" name="Rectangle 3">
            <a:extLst>
              <a:ext uri="{FF2B5EF4-FFF2-40B4-BE49-F238E27FC236}">
                <a16:creationId xmlns:a16="http://schemas.microsoft.com/office/drawing/2014/main" id="{7735C5B4-3DAA-BDAC-63B1-F5512B8D0145}"/>
              </a:ext>
            </a:extLst>
          </p:cNvPr>
          <p:cNvSpPr/>
          <p:nvPr/>
        </p:nvSpPr>
        <p:spPr>
          <a:xfrm>
            <a:off x="1054726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8" name="Rectangle 7">
            <a:extLst>
              <a:ext uri="{FF2B5EF4-FFF2-40B4-BE49-F238E27FC236}">
                <a16:creationId xmlns:a16="http://schemas.microsoft.com/office/drawing/2014/main" id="{1D920A2F-2910-F703-7D24-2461D8857B52}"/>
              </a:ext>
            </a:extLst>
          </p:cNvPr>
          <p:cNvSpPr/>
          <p:nvPr/>
        </p:nvSpPr>
        <p:spPr>
          <a:xfrm>
            <a:off x="994793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3" name="Rectangle 12">
            <a:extLst>
              <a:ext uri="{FF2B5EF4-FFF2-40B4-BE49-F238E27FC236}">
                <a16:creationId xmlns:a16="http://schemas.microsoft.com/office/drawing/2014/main" id="{D645F433-E09E-0626-E7B2-06AB7DE94CD0}"/>
              </a:ext>
            </a:extLst>
          </p:cNvPr>
          <p:cNvSpPr/>
          <p:nvPr/>
        </p:nvSpPr>
        <p:spPr>
          <a:xfrm>
            <a:off x="934860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F2B9BF86-DB09-AB36-556D-1A1453410777}"/>
              </a:ext>
            </a:extLst>
          </p:cNvPr>
          <p:cNvSpPr/>
          <p:nvPr/>
        </p:nvSpPr>
        <p:spPr>
          <a:xfrm>
            <a:off x="8745753" y="2696019"/>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CE27FC55-F51C-531D-75EE-5A8EB6F717B0}"/>
              </a:ext>
            </a:extLst>
          </p:cNvPr>
          <p:cNvSpPr/>
          <p:nvPr/>
        </p:nvSpPr>
        <p:spPr>
          <a:xfrm>
            <a:off x="8137629"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9" name="TextBox 18">
            <a:extLst>
              <a:ext uri="{FF2B5EF4-FFF2-40B4-BE49-F238E27FC236}">
                <a16:creationId xmlns:a16="http://schemas.microsoft.com/office/drawing/2014/main" id="{0DDB0C53-9087-438C-C2B2-5AB5360C2088}"/>
              </a:ext>
            </a:extLst>
          </p:cNvPr>
          <p:cNvSpPr txBox="1"/>
          <p:nvPr/>
        </p:nvSpPr>
        <p:spPr>
          <a:xfrm>
            <a:off x="8137629" y="2212472"/>
            <a:ext cx="1693092" cy="369332"/>
          </a:xfrm>
          <a:prstGeom prst="rect">
            <a:avLst/>
          </a:prstGeom>
          <a:noFill/>
        </p:spPr>
        <p:txBody>
          <a:bodyPr wrap="none" rtlCol="0">
            <a:spAutoFit/>
          </a:bodyPr>
          <a:lstStyle/>
          <a:p>
            <a:r>
              <a:rPr lang="es-ES_tradnl" dirty="0"/>
              <a:t>Cola prioritaria</a:t>
            </a:r>
          </a:p>
        </p:txBody>
      </p:sp>
      <p:sp>
        <p:nvSpPr>
          <p:cNvPr id="23" name="Oval 22">
            <a:extLst>
              <a:ext uri="{FF2B5EF4-FFF2-40B4-BE49-F238E27FC236}">
                <a16:creationId xmlns:a16="http://schemas.microsoft.com/office/drawing/2014/main" id="{032FB032-10CB-CE4E-22C5-32CDEA72D271}"/>
              </a:ext>
            </a:extLst>
          </p:cNvPr>
          <p:cNvSpPr/>
          <p:nvPr/>
        </p:nvSpPr>
        <p:spPr>
          <a:xfrm>
            <a:off x="9432944" y="4097810"/>
            <a:ext cx="437675" cy="4494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30" name="TextBox 29">
            <a:extLst>
              <a:ext uri="{FF2B5EF4-FFF2-40B4-BE49-F238E27FC236}">
                <a16:creationId xmlns:a16="http://schemas.microsoft.com/office/drawing/2014/main" id="{95155D7A-395D-9BC3-784D-A0C6F0552654}"/>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Tree>
    <p:extLst>
      <p:ext uri="{BB962C8B-B14F-4D97-AF65-F5344CB8AC3E}">
        <p14:creationId xmlns:p14="http://schemas.microsoft.com/office/powerpoint/2010/main" val="413533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EB27-5AE4-DC6D-C19D-D19FE6411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9B3BD-FC92-DFB5-122B-B35E78C49F20}"/>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EC351BB1-F346-0B1D-A7B9-37610229630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797170AA-9F95-0947-4EEB-191C5782066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grpSp>
        <p:nvGrpSpPr>
          <p:cNvPr id="3" name="Group 2">
            <a:extLst>
              <a:ext uri="{FF2B5EF4-FFF2-40B4-BE49-F238E27FC236}">
                <a16:creationId xmlns:a16="http://schemas.microsoft.com/office/drawing/2014/main" id="{774CEBA3-187E-8593-DC44-2F332D41B08D}"/>
              </a:ext>
            </a:extLst>
          </p:cNvPr>
          <p:cNvGrpSpPr/>
          <p:nvPr/>
        </p:nvGrpSpPr>
        <p:grpSpPr>
          <a:xfrm>
            <a:off x="973522" y="2393488"/>
            <a:ext cx="6152691" cy="3338240"/>
            <a:chOff x="3158577" y="2293126"/>
            <a:chExt cx="4652037" cy="2457908"/>
          </a:xfrm>
        </p:grpSpPr>
        <p:sp>
          <p:nvSpPr>
            <p:cNvPr id="9" name="Oval 8">
              <a:extLst>
                <a:ext uri="{FF2B5EF4-FFF2-40B4-BE49-F238E27FC236}">
                  <a16:creationId xmlns:a16="http://schemas.microsoft.com/office/drawing/2014/main" id="{88465168-7F84-E061-6E4C-DF5FCF309CC9}"/>
                </a:ext>
              </a:extLst>
            </p:cNvPr>
            <p:cNvSpPr/>
            <p:nvPr/>
          </p:nvSpPr>
          <p:spPr>
            <a:xfrm>
              <a:off x="3158577" y="2462269"/>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9D254667-61C9-0CF8-B247-77B05844688C}"/>
                </a:ext>
              </a:extLst>
            </p:cNvPr>
            <p:cNvSpPr/>
            <p:nvPr/>
          </p:nvSpPr>
          <p:spPr>
            <a:xfrm>
              <a:off x="5011708" y="255370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63D1EAA1-0365-57C4-3162-F52689A0A476}"/>
                </a:ext>
              </a:extLst>
            </p:cNvPr>
            <p:cNvSpPr/>
            <p:nvPr/>
          </p:nvSpPr>
          <p:spPr>
            <a:xfrm>
              <a:off x="3674942" y="378873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869EC150-1942-3967-25A0-41C92EBD593B}"/>
                </a:ext>
              </a:extLst>
            </p:cNvPr>
            <p:cNvSpPr/>
            <p:nvPr/>
          </p:nvSpPr>
          <p:spPr>
            <a:xfrm>
              <a:off x="5342633" y="4420109"/>
              <a:ext cx="330925" cy="330925"/>
            </a:xfrm>
            <a:prstGeom prst="ellipse">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3733D4AC-4AE6-F4F8-20A2-CFE1AA90AB7C}"/>
                </a:ext>
              </a:extLst>
            </p:cNvPr>
            <p:cNvSpPr/>
            <p:nvPr/>
          </p:nvSpPr>
          <p:spPr>
            <a:xfrm>
              <a:off x="7479689" y="4420109"/>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0B583471-B196-EDA5-F418-3121D0AE47E4}"/>
                </a:ext>
              </a:extLst>
            </p:cNvPr>
            <p:cNvCxnSpPr>
              <a:stCxn id="9" idx="6"/>
              <a:endCxn id="10" idx="2"/>
            </p:cNvCxnSpPr>
            <p:nvPr/>
          </p:nvCxnSpPr>
          <p:spPr>
            <a:xfrm>
              <a:off x="3489502" y="2627732"/>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900BBE-ED5B-4591-535E-C02B823B4A75}"/>
                </a:ext>
              </a:extLst>
            </p:cNvPr>
            <p:cNvCxnSpPr>
              <a:stCxn id="9" idx="4"/>
              <a:endCxn id="11" idx="1"/>
            </p:cNvCxnSpPr>
            <p:nvPr/>
          </p:nvCxnSpPr>
          <p:spPr>
            <a:xfrm>
              <a:off x="3324040" y="2793194"/>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1B9CC83-7D54-CA5B-D874-21E4D26DF29F}"/>
                </a:ext>
              </a:extLst>
            </p:cNvPr>
            <p:cNvCxnSpPr>
              <a:cxnSpLocks/>
              <a:stCxn id="11" idx="5"/>
              <a:endCxn id="12" idx="2"/>
            </p:cNvCxnSpPr>
            <p:nvPr/>
          </p:nvCxnSpPr>
          <p:spPr>
            <a:xfrm>
              <a:off x="3957404" y="4071200"/>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325584-3738-B022-0559-0B11794903D7}"/>
                </a:ext>
              </a:extLst>
            </p:cNvPr>
            <p:cNvCxnSpPr>
              <a:stCxn id="12" idx="6"/>
              <a:endCxn id="14" idx="2"/>
            </p:cNvCxnSpPr>
            <p:nvPr/>
          </p:nvCxnSpPr>
          <p:spPr>
            <a:xfrm>
              <a:off x="5673558" y="4585572"/>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997C96-19CC-925F-65C1-A82101C056D1}"/>
                </a:ext>
              </a:extLst>
            </p:cNvPr>
            <p:cNvCxnSpPr>
              <a:stCxn id="10" idx="6"/>
              <a:endCxn id="14" idx="0"/>
            </p:cNvCxnSpPr>
            <p:nvPr/>
          </p:nvCxnSpPr>
          <p:spPr>
            <a:xfrm>
              <a:off x="5342633" y="2719172"/>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48EC82-9007-DAEE-949A-AB60BAE1CA65}"/>
                </a:ext>
              </a:extLst>
            </p:cNvPr>
            <p:cNvSpPr txBox="1"/>
            <p:nvPr/>
          </p:nvSpPr>
          <p:spPr>
            <a:xfrm>
              <a:off x="3957404" y="2293126"/>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F9789BB9-D507-5BCC-A71A-BDDFFE165D8E}"/>
                </a:ext>
              </a:extLst>
            </p:cNvPr>
            <p:cNvSpPr txBox="1"/>
            <p:nvPr/>
          </p:nvSpPr>
          <p:spPr>
            <a:xfrm>
              <a:off x="3538700" y="3101170"/>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6FFDEEEF-DCE9-23CD-0F08-394E8D817D9C}"/>
                </a:ext>
              </a:extLst>
            </p:cNvPr>
            <p:cNvSpPr txBox="1"/>
            <p:nvPr/>
          </p:nvSpPr>
          <p:spPr>
            <a:xfrm>
              <a:off x="6471961" y="3195456"/>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0A512D91-1CAF-70B1-5E87-A3E1731C42C9}"/>
                </a:ext>
              </a:extLst>
            </p:cNvPr>
            <p:cNvSpPr txBox="1"/>
            <p:nvPr/>
          </p:nvSpPr>
          <p:spPr>
            <a:xfrm>
              <a:off x="4451882" y="3905738"/>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80790D2D-1C45-C30A-E1D3-32DCC76BB7DE}"/>
                </a:ext>
              </a:extLst>
            </p:cNvPr>
            <p:cNvSpPr txBox="1"/>
            <p:nvPr/>
          </p:nvSpPr>
          <p:spPr>
            <a:xfrm>
              <a:off x="6183250" y="4216239"/>
              <a:ext cx="535724" cy="369332"/>
            </a:xfrm>
            <a:prstGeom prst="rect">
              <a:avLst/>
            </a:prstGeom>
            <a:noFill/>
          </p:spPr>
          <p:txBody>
            <a:bodyPr wrap="none" rtlCol="0">
              <a:spAutoFit/>
            </a:bodyPr>
            <a:lstStyle/>
            <a:p>
              <a:r>
                <a:rPr lang="es-ES_tradnl" dirty="0"/>
                <a:t>101</a:t>
              </a:r>
            </a:p>
          </p:txBody>
        </p:sp>
      </p:grpSp>
      <p:sp>
        <p:nvSpPr>
          <p:cNvPr id="4" name="Rectangle 3">
            <a:extLst>
              <a:ext uri="{FF2B5EF4-FFF2-40B4-BE49-F238E27FC236}">
                <a16:creationId xmlns:a16="http://schemas.microsoft.com/office/drawing/2014/main" id="{EC258BF1-A7CE-A6EB-E22E-201A598B4A8A}"/>
              </a:ext>
            </a:extLst>
          </p:cNvPr>
          <p:cNvSpPr/>
          <p:nvPr/>
        </p:nvSpPr>
        <p:spPr>
          <a:xfrm>
            <a:off x="1054726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99</a:t>
            </a:r>
          </a:p>
        </p:txBody>
      </p:sp>
      <p:sp>
        <p:nvSpPr>
          <p:cNvPr id="8" name="Rectangle 7">
            <a:extLst>
              <a:ext uri="{FF2B5EF4-FFF2-40B4-BE49-F238E27FC236}">
                <a16:creationId xmlns:a16="http://schemas.microsoft.com/office/drawing/2014/main" id="{213BD2D1-71BC-BC49-37FB-61B123E902EC}"/>
              </a:ext>
            </a:extLst>
          </p:cNvPr>
          <p:cNvSpPr/>
          <p:nvPr/>
        </p:nvSpPr>
        <p:spPr>
          <a:xfrm>
            <a:off x="994793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a:p>
            <a:pPr algn="ctr"/>
            <a:r>
              <a:rPr lang="es-ES_tradnl" dirty="0">
                <a:solidFill>
                  <a:schemeClr val="tx1"/>
                </a:solidFill>
              </a:rPr>
              <a:t>80</a:t>
            </a:r>
          </a:p>
        </p:txBody>
      </p:sp>
      <p:sp>
        <p:nvSpPr>
          <p:cNvPr id="13" name="Rectangle 12">
            <a:extLst>
              <a:ext uri="{FF2B5EF4-FFF2-40B4-BE49-F238E27FC236}">
                <a16:creationId xmlns:a16="http://schemas.microsoft.com/office/drawing/2014/main" id="{00122E25-B921-BE4B-3310-96885B2E7A09}"/>
              </a:ext>
            </a:extLst>
          </p:cNvPr>
          <p:cNvSpPr/>
          <p:nvPr/>
        </p:nvSpPr>
        <p:spPr>
          <a:xfrm>
            <a:off x="934860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A5473FAD-DDB1-DB56-E2A9-3B04320B3373}"/>
              </a:ext>
            </a:extLst>
          </p:cNvPr>
          <p:cNvSpPr/>
          <p:nvPr/>
        </p:nvSpPr>
        <p:spPr>
          <a:xfrm>
            <a:off x="8745753" y="2696019"/>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AC2CF741-D604-EB5A-4A9C-F0634051BA60}"/>
              </a:ext>
            </a:extLst>
          </p:cNvPr>
          <p:cNvSpPr/>
          <p:nvPr/>
        </p:nvSpPr>
        <p:spPr>
          <a:xfrm>
            <a:off x="8137629"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9" name="TextBox 18">
            <a:extLst>
              <a:ext uri="{FF2B5EF4-FFF2-40B4-BE49-F238E27FC236}">
                <a16:creationId xmlns:a16="http://schemas.microsoft.com/office/drawing/2014/main" id="{A54EFE67-14CA-5E45-8594-79B1A0CBCFB6}"/>
              </a:ext>
            </a:extLst>
          </p:cNvPr>
          <p:cNvSpPr txBox="1"/>
          <p:nvPr/>
        </p:nvSpPr>
        <p:spPr>
          <a:xfrm>
            <a:off x="8137629" y="2212472"/>
            <a:ext cx="1693092" cy="369332"/>
          </a:xfrm>
          <a:prstGeom prst="rect">
            <a:avLst/>
          </a:prstGeom>
          <a:noFill/>
        </p:spPr>
        <p:txBody>
          <a:bodyPr wrap="none" rtlCol="0">
            <a:spAutoFit/>
          </a:bodyPr>
          <a:lstStyle/>
          <a:p>
            <a:r>
              <a:rPr lang="es-ES_tradnl" dirty="0"/>
              <a:t>Cola prioritaria</a:t>
            </a:r>
          </a:p>
        </p:txBody>
      </p:sp>
      <p:sp>
        <p:nvSpPr>
          <p:cNvPr id="23" name="Oval 22">
            <a:extLst>
              <a:ext uri="{FF2B5EF4-FFF2-40B4-BE49-F238E27FC236}">
                <a16:creationId xmlns:a16="http://schemas.microsoft.com/office/drawing/2014/main" id="{0F2DBB74-2BC8-062E-DD26-E26E1D9DE765}"/>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30" name="TextBox 29">
            <a:extLst>
              <a:ext uri="{FF2B5EF4-FFF2-40B4-BE49-F238E27FC236}">
                <a16:creationId xmlns:a16="http://schemas.microsoft.com/office/drawing/2014/main" id="{A295CA19-252D-7B6C-628E-BFEF7E976778}"/>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6" name="Oval 5">
            <a:extLst>
              <a:ext uri="{FF2B5EF4-FFF2-40B4-BE49-F238E27FC236}">
                <a16:creationId xmlns:a16="http://schemas.microsoft.com/office/drawing/2014/main" id="{E7BDC26D-24A0-69F1-4AEB-9F0EEA0BD5A4}"/>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1" name="Oval 20">
            <a:extLst>
              <a:ext uri="{FF2B5EF4-FFF2-40B4-BE49-F238E27FC236}">
                <a16:creationId xmlns:a16="http://schemas.microsoft.com/office/drawing/2014/main" id="{15C31179-12C5-B264-64FE-60E505E3E27C}"/>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cxnSp>
        <p:nvCxnSpPr>
          <p:cNvPr id="31" name="Straight Arrow Connector 30">
            <a:extLst>
              <a:ext uri="{FF2B5EF4-FFF2-40B4-BE49-F238E27FC236}">
                <a16:creationId xmlns:a16="http://schemas.microsoft.com/office/drawing/2014/main" id="{ABDEDCB0-1795-E857-DA95-0E16FB3DDEE7}"/>
              </a:ext>
            </a:extLst>
          </p:cNvPr>
          <p:cNvCxnSpPr>
            <a:cxnSpLocks/>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5282222-30E0-8CA1-6AFE-A1CB15749AAE}"/>
              </a:ext>
            </a:extLst>
          </p:cNvPr>
          <p:cNvCxnSpPr>
            <a:cxnSpLocks/>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663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39982-63C4-B841-3481-1932DBB54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22D37-A7BC-60D3-A710-E5037B7E17B8}"/>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5BBF511F-E257-6666-FA64-4E47514DFCC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F622C5D3-BD1A-0A3E-7C7E-76BB67C8422F}"/>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grpSp>
        <p:nvGrpSpPr>
          <p:cNvPr id="3" name="Group 2">
            <a:extLst>
              <a:ext uri="{FF2B5EF4-FFF2-40B4-BE49-F238E27FC236}">
                <a16:creationId xmlns:a16="http://schemas.microsoft.com/office/drawing/2014/main" id="{7C8AB159-5A3E-063D-9480-868E3A459839}"/>
              </a:ext>
            </a:extLst>
          </p:cNvPr>
          <p:cNvGrpSpPr/>
          <p:nvPr/>
        </p:nvGrpSpPr>
        <p:grpSpPr>
          <a:xfrm>
            <a:off x="973522" y="2393488"/>
            <a:ext cx="6152691" cy="3338240"/>
            <a:chOff x="3158577" y="2293126"/>
            <a:chExt cx="4652037" cy="2457908"/>
          </a:xfrm>
        </p:grpSpPr>
        <p:sp>
          <p:nvSpPr>
            <p:cNvPr id="9" name="Oval 8">
              <a:extLst>
                <a:ext uri="{FF2B5EF4-FFF2-40B4-BE49-F238E27FC236}">
                  <a16:creationId xmlns:a16="http://schemas.microsoft.com/office/drawing/2014/main" id="{5412C906-C91D-09DB-E5CF-9416640E008B}"/>
                </a:ext>
              </a:extLst>
            </p:cNvPr>
            <p:cNvSpPr/>
            <p:nvPr/>
          </p:nvSpPr>
          <p:spPr>
            <a:xfrm>
              <a:off x="3158577" y="2462269"/>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300EE1A6-9C26-078C-34C2-E1A91634458E}"/>
                </a:ext>
              </a:extLst>
            </p:cNvPr>
            <p:cNvSpPr/>
            <p:nvPr/>
          </p:nvSpPr>
          <p:spPr>
            <a:xfrm>
              <a:off x="5011708" y="255370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DFA0B680-29D6-7266-C41F-422EFF55BD91}"/>
                </a:ext>
              </a:extLst>
            </p:cNvPr>
            <p:cNvSpPr/>
            <p:nvPr/>
          </p:nvSpPr>
          <p:spPr>
            <a:xfrm>
              <a:off x="3674942" y="3788738"/>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0968621F-D793-5F7C-CDF4-287F0CC76027}"/>
                </a:ext>
              </a:extLst>
            </p:cNvPr>
            <p:cNvSpPr/>
            <p:nvPr/>
          </p:nvSpPr>
          <p:spPr>
            <a:xfrm>
              <a:off x="5342633" y="442010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0F4E1A34-2382-3B9F-3CA2-824C6C966C46}"/>
                </a:ext>
              </a:extLst>
            </p:cNvPr>
            <p:cNvSpPr/>
            <p:nvPr/>
          </p:nvSpPr>
          <p:spPr>
            <a:xfrm>
              <a:off x="7479689" y="4420109"/>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730716A5-C106-C51D-853E-8A567D87B3D1}"/>
                </a:ext>
              </a:extLst>
            </p:cNvPr>
            <p:cNvCxnSpPr>
              <a:stCxn id="9" idx="6"/>
              <a:endCxn id="10" idx="2"/>
            </p:cNvCxnSpPr>
            <p:nvPr/>
          </p:nvCxnSpPr>
          <p:spPr>
            <a:xfrm>
              <a:off x="3489502" y="2627732"/>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BF2AC6-2C7D-C0CE-B511-CE1B5AE56A4A}"/>
                </a:ext>
              </a:extLst>
            </p:cNvPr>
            <p:cNvCxnSpPr>
              <a:stCxn id="9" idx="4"/>
              <a:endCxn id="11" idx="1"/>
            </p:cNvCxnSpPr>
            <p:nvPr/>
          </p:nvCxnSpPr>
          <p:spPr>
            <a:xfrm>
              <a:off x="3324040" y="2793194"/>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9E5640-4170-5915-56C2-B12E397E4048}"/>
                </a:ext>
              </a:extLst>
            </p:cNvPr>
            <p:cNvCxnSpPr>
              <a:cxnSpLocks/>
              <a:stCxn id="11" idx="5"/>
              <a:endCxn id="12" idx="2"/>
            </p:cNvCxnSpPr>
            <p:nvPr/>
          </p:nvCxnSpPr>
          <p:spPr>
            <a:xfrm>
              <a:off x="3957404" y="4071200"/>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4856D9-1A1F-4026-5531-6EC8DC958003}"/>
                </a:ext>
              </a:extLst>
            </p:cNvPr>
            <p:cNvCxnSpPr>
              <a:stCxn id="12" idx="6"/>
              <a:endCxn id="14" idx="2"/>
            </p:cNvCxnSpPr>
            <p:nvPr/>
          </p:nvCxnSpPr>
          <p:spPr>
            <a:xfrm>
              <a:off x="5673558" y="4585572"/>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2FE4E3-DC43-F201-04E7-FE9703B46CDD}"/>
                </a:ext>
              </a:extLst>
            </p:cNvPr>
            <p:cNvCxnSpPr>
              <a:stCxn id="10" idx="6"/>
              <a:endCxn id="14" idx="0"/>
            </p:cNvCxnSpPr>
            <p:nvPr/>
          </p:nvCxnSpPr>
          <p:spPr>
            <a:xfrm>
              <a:off x="5342633" y="2719172"/>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06F144-C9D6-E307-7CF4-4E2356FE014C}"/>
                </a:ext>
              </a:extLst>
            </p:cNvPr>
            <p:cNvSpPr txBox="1"/>
            <p:nvPr/>
          </p:nvSpPr>
          <p:spPr>
            <a:xfrm>
              <a:off x="3957404" y="2293126"/>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183490A8-0AFB-2897-2AE8-35A56934146C}"/>
                </a:ext>
              </a:extLst>
            </p:cNvPr>
            <p:cNvSpPr txBox="1"/>
            <p:nvPr/>
          </p:nvSpPr>
          <p:spPr>
            <a:xfrm>
              <a:off x="3538700" y="3101170"/>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E7802A5D-1271-7335-B1BE-CDBD73020CCA}"/>
                </a:ext>
              </a:extLst>
            </p:cNvPr>
            <p:cNvSpPr txBox="1"/>
            <p:nvPr/>
          </p:nvSpPr>
          <p:spPr>
            <a:xfrm>
              <a:off x="6471961" y="3195456"/>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2E1CFA15-B7E1-C936-47CE-7E5231D0A795}"/>
                </a:ext>
              </a:extLst>
            </p:cNvPr>
            <p:cNvSpPr txBox="1"/>
            <p:nvPr/>
          </p:nvSpPr>
          <p:spPr>
            <a:xfrm>
              <a:off x="4451882" y="3905738"/>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E27F9D9B-E064-84D4-8184-67ACCBCAE278}"/>
                </a:ext>
              </a:extLst>
            </p:cNvPr>
            <p:cNvSpPr txBox="1"/>
            <p:nvPr/>
          </p:nvSpPr>
          <p:spPr>
            <a:xfrm>
              <a:off x="6183250" y="4216239"/>
              <a:ext cx="535724" cy="369332"/>
            </a:xfrm>
            <a:prstGeom prst="rect">
              <a:avLst/>
            </a:prstGeom>
            <a:noFill/>
          </p:spPr>
          <p:txBody>
            <a:bodyPr wrap="none" rtlCol="0">
              <a:spAutoFit/>
            </a:bodyPr>
            <a:lstStyle/>
            <a:p>
              <a:r>
                <a:rPr lang="es-ES_tradnl" dirty="0"/>
                <a:t>101</a:t>
              </a:r>
            </a:p>
          </p:txBody>
        </p:sp>
      </p:grpSp>
      <p:sp>
        <p:nvSpPr>
          <p:cNvPr id="4" name="Rectangle 3">
            <a:extLst>
              <a:ext uri="{FF2B5EF4-FFF2-40B4-BE49-F238E27FC236}">
                <a16:creationId xmlns:a16="http://schemas.microsoft.com/office/drawing/2014/main" id="{5D670F4D-D4FE-7687-D2B8-6AAAD38FD600}"/>
              </a:ext>
            </a:extLst>
          </p:cNvPr>
          <p:cNvSpPr/>
          <p:nvPr/>
        </p:nvSpPr>
        <p:spPr>
          <a:xfrm>
            <a:off x="1054726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99</a:t>
            </a:r>
          </a:p>
        </p:txBody>
      </p:sp>
      <p:sp>
        <p:nvSpPr>
          <p:cNvPr id="8" name="Rectangle 7">
            <a:extLst>
              <a:ext uri="{FF2B5EF4-FFF2-40B4-BE49-F238E27FC236}">
                <a16:creationId xmlns:a16="http://schemas.microsoft.com/office/drawing/2014/main" id="{8AFB7A67-53FE-FA4C-6E63-88675BA6232A}"/>
              </a:ext>
            </a:extLst>
          </p:cNvPr>
          <p:cNvSpPr/>
          <p:nvPr/>
        </p:nvSpPr>
        <p:spPr>
          <a:xfrm>
            <a:off x="994793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D</a:t>
            </a:r>
          </a:p>
          <a:p>
            <a:pPr algn="ctr"/>
            <a:r>
              <a:rPr lang="es-ES_tradnl" dirty="0">
                <a:solidFill>
                  <a:schemeClr val="tx1"/>
                </a:solidFill>
              </a:rPr>
              <a:t>97</a:t>
            </a:r>
          </a:p>
        </p:txBody>
      </p:sp>
      <p:sp>
        <p:nvSpPr>
          <p:cNvPr id="13" name="Rectangle 12">
            <a:extLst>
              <a:ext uri="{FF2B5EF4-FFF2-40B4-BE49-F238E27FC236}">
                <a16:creationId xmlns:a16="http://schemas.microsoft.com/office/drawing/2014/main" id="{D6582CC2-3076-95B6-6ADA-52276445AC9B}"/>
              </a:ext>
            </a:extLst>
          </p:cNvPr>
          <p:cNvSpPr/>
          <p:nvPr/>
        </p:nvSpPr>
        <p:spPr>
          <a:xfrm>
            <a:off x="934860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F775DE3A-66B7-5D66-2AB5-19620073E951}"/>
              </a:ext>
            </a:extLst>
          </p:cNvPr>
          <p:cNvSpPr/>
          <p:nvPr/>
        </p:nvSpPr>
        <p:spPr>
          <a:xfrm>
            <a:off x="8745753" y="2696019"/>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1A2A087F-7645-12A3-50D6-96BBEF49DCB0}"/>
              </a:ext>
            </a:extLst>
          </p:cNvPr>
          <p:cNvSpPr/>
          <p:nvPr/>
        </p:nvSpPr>
        <p:spPr>
          <a:xfrm>
            <a:off x="8137629"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9" name="TextBox 18">
            <a:extLst>
              <a:ext uri="{FF2B5EF4-FFF2-40B4-BE49-F238E27FC236}">
                <a16:creationId xmlns:a16="http://schemas.microsoft.com/office/drawing/2014/main" id="{5069D88C-BD13-63CE-6E61-6553C418B1E3}"/>
              </a:ext>
            </a:extLst>
          </p:cNvPr>
          <p:cNvSpPr txBox="1"/>
          <p:nvPr/>
        </p:nvSpPr>
        <p:spPr>
          <a:xfrm>
            <a:off x="8137629" y="2212472"/>
            <a:ext cx="1693092" cy="369332"/>
          </a:xfrm>
          <a:prstGeom prst="rect">
            <a:avLst/>
          </a:prstGeom>
          <a:noFill/>
        </p:spPr>
        <p:txBody>
          <a:bodyPr wrap="none" rtlCol="0">
            <a:spAutoFit/>
          </a:bodyPr>
          <a:lstStyle/>
          <a:p>
            <a:r>
              <a:rPr lang="es-ES_tradnl" dirty="0"/>
              <a:t>Cola prioritaria</a:t>
            </a:r>
          </a:p>
        </p:txBody>
      </p:sp>
      <p:sp>
        <p:nvSpPr>
          <p:cNvPr id="23" name="Oval 22">
            <a:extLst>
              <a:ext uri="{FF2B5EF4-FFF2-40B4-BE49-F238E27FC236}">
                <a16:creationId xmlns:a16="http://schemas.microsoft.com/office/drawing/2014/main" id="{C589E1EF-1480-C714-4083-8A18A62CCEF0}"/>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30" name="TextBox 29">
            <a:extLst>
              <a:ext uri="{FF2B5EF4-FFF2-40B4-BE49-F238E27FC236}">
                <a16:creationId xmlns:a16="http://schemas.microsoft.com/office/drawing/2014/main" id="{F4000EDE-E714-DFE2-4B3D-2997FCD85F18}"/>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6" name="Oval 5">
            <a:extLst>
              <a:ext uri="{FF2B5EF4-FFF2-40B4-BE49-F238E27FC236}">
                <a16:creationId xmlns:a16="http://schemas.microsoft.com/office/drawing/2014/main" id="{2A0E1A05-613E-3EB1-96D9-5FFD96A6646A}"/>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1" name="Oval 20">
            <a:extLst>
              <a:ext uri="{FF2B5EF4-FFF2-40B4-BE49-F238E27FC236}">
                <a16:creationId xmlns:a16="http://schemas.microsoft.com/office/drawing/2014/main" id="{99AF1849-2132-00E4-34C6-A3FDF5F214F6}"/>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31" name="Oval 30">
            <a:extLst>
              <a:ext uri="{FF2B5EF4-FFF2-40B4-BE49-F238E27FC236}">
                <a16:creationId xmlns:a16="http://schemas.microsoft.com/office/drawing/2014/main" id="{4E660331-6802-0142-1424-115394B470A4}"/>
              </a:ext>
            </a:extLst>
          </p:cNvPr>
          <p:cNvSpPr/>
          <p:nvPr/>
        </p:nvSpPr>
        <p:spPr>
          <a:xfrm>
            <a:off x="8910925" y="5382639"/>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32" name="Straight Arrow Connector 31">
            <a:extLst>
              <a:ext uri="{FF2B5EF4-FFF2-40B4-BE49-F238E27FC236}">
                <a16:creationId xmlns:a16="http://schemas.microsoft.com/office/drawing/2014/main" id="{97F22EB2-DEE7-7EF3-5972-14F4EE73EDC6}"/>
              </a:ext>
            </a:extLst>
          </p:cNvPr>
          <p:cNvCxnSpPr>
            <a:cxnSpLocks/>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0AE5C9-F67C-C386-43F0-1C93988A20F1}"/>
              </a:ext>
            </a:extLst>
          </p:cNvPr>
          <p:cNvCxnSpPr>
            <a:cxnSpLocks/>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0A6B04-8D92-2ED8-8606-22CFA600ED16}"/>
              </a:ext>
            </a:extLst>
          </p:cNvPr>
          <p:cNvCxnSpPr>
            <a:cxnSpLocks/>
          </p:cNvCxnSpPr>
          <p:nvPr/>
        </p:nvCxnSpPr>
        <p:spPr>
          <a:xfrm>
            <a:off x="9129763" y="5161298"/>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27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19234-C21A-23C6-6566-152F60199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8FA54-39B2-B253-50C8-B8569E75A931}"/>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F0A9116C-EBF6-F607-21BC-A90331F809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67F9BA79-3184-A9BC-0166-A4CF3B9B68D1}"/>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grpSp>
        <p:nvGrpSpPr>
          <p:cNvPr id="3" name="Group 2">
            <a:extLst>
              <a:ext uri="{FF2B5EF4-FFF2-40B4-BE49-F238E27FC236}">
                <a16:creationId xmlns:a16="http://schemas.microsoft.com/office/drawing/2014/main" id="{28D35AED-F990-1BED-83BE-7799BEE35425}"/>
              </a:ext>
            </a:extLst>
          </p:cNvPr>
          <p:cNvGrpSpPr/>
          <p:nvPr/>
        </p:nvGrpSpPr>
        <p:grpSpPr>
          <a:xfrm>
            <a:off x="973522" y="2393488"/>
            <a:ext cx="6152691" cy="3338240"/>
            <a:chOff x="3158577" y="2293126"/>
            <a:chExt cx="4652037" cy="2457908"/>
          </a:xfrm>
        </p:grpSpPr>
        <p:sp>
          <p:nvSpPr>
            <p:cNvPr id="9" name="Oval 8">
              <a:extLst>
                <a:ext uri="{FF2B5EF4-FFF2-40B4-BE49-F238E27FC236}">
                  <a16:creationId xmlns:a16="http://schemas.microsoft.com/office/drawing/2014/main" id="{2857B28F-1D48-F633-4278-0B6A89C46DF4}"/>
                </a:ext>
              </a:extLst>
            </p:cNvPr>
            <p:cNvSpPr/>
            <p:nvPr/>
          </p:nvSpPr>
          <p:spPr>
            <a:xfrm>
              <a:off x="3158577" y="2462269"/>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DA614A16-09B7-7E28-5A14-0CCD088ED8D0}"/>
                </a:ext>
              </a:extLst>
            </p:cNvPr>
            <p:cNvSpPr/>
            <p:nvPr/>
          </p:nvSpPr>
          <p:spPr>
            <a:xfrm>
              <a:off x="5011708" y="255370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3C4AD832-2758-E77A-4605-589669E3951E}"/>
                </a:ext>
              </a:extLst>
            </p:cNvPr>
            <p:cNvSpPr/>
            <p:nvPr/>
          </p:nvSpPr>
          <p:spPr>
            <a:xfrm>
              <a:off x="3674942" y="3788738"/>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B27D1A22-2727-3612-7EF5-86C3DC05277A}"/>
                </a:ext>
              </a:extLst>
            </p:cNvPr>
            <p:cNvSpPr/>
            <p:nvPr/>
          </p:nvSpPr>
          <p:spPr>
            <a:xfrm>
              <a:off x="5342633" y="4420109"/>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38A1C2FC-27AD-2D94-3A0A-4DB7A65003C8}"/>
                </a:ext>
              </a:extLst>
            </p:cNvPr>
            <p:cNvSpPr/>
            <p:nvPr/>
          </p:nvSpPr>
          <p:spPr>
            <a:xfrm>
              <a:off x="7479689" y="4420109"/>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50995B85-2879-3C32-4BEA-D32304DEFA25}"/>
                </a:ext>
              </a:extLst>
            </p:cNvPr>
            <p:cNvCxnSpPr>
              <a:stCxn id="9" idx="6"/>
              <a:endCxn id="10" idx="2"/>
            </p:cNvCxnSpPr>
            <p:nvPr/>
          </p:nvCxnSpPr>
          <p:spPr>
            <a:xfrm>
              <a:off x="3489502" y="2627732"/>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654D34-A42D-468D-D77F-F440E1304EC6}"/>
                </a:ext>
              </a:extLst>
            </p:cNvPr>
            <p:cNvCxnSpPr>
              <a:stCxn id="9" idx="4"/>
              <a:endCxn id="11" idx="1"/>
            </p:cNvCxnSpPr>
            <p:nvPr/>
          </p:nvCxnSpPr>
          <p:spPr>
            <a:xfrm>
              <a:off x="3324040" y="2793194"/>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4B1AD0-F822-1A08-A50E-E2CBABD6BAAE}"/>
                </a:ext>
              </a:extLst>
            </p:cNvPr>
            <p:cNvCxnSpPr>
              <a:cxnSpLocks/>
              <a:stCxn id="11" idx="5"/>
              <a:endCxn id="12" idx="2"/>
            </p:cNvCxnSpPr>
            <p:nvPr/>
          </p:nvCxnSpPr>
          <p:spPr>
            <a:xfrm>
              <a:off x="3957404" y="4071200"/>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FEC63F-D00F-60D4-E9E1-C5B22F3635E7}"/>
                </a:ext>
              </a:extLst>
            </p:cNvPr>
            <p:cNvCxnSpPr>
              <a:stCxn id="12" idx="6"/>
              <a:endCxn id="14" idx="2"/>
            </p:cNvCxnSpPr>
            <p:nvPr/>
          </p:nvCxnSpPr>
          <p:spPr>
            <a:xfrm>
              <a:off x="5673558" y="4585572"/>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458942-6003-5162-AEBD-2840B0E8DDF9}"/>
                </a:ext>
              </a:extLst>
            </p:cNvPr>
            <p:cNvCxnSpPr>
              <a:stCxn id="10" idx="6"/>
              <a:endCxn id="14" idx="0"/>
            </p:cNvCxnSpPr>
            <p:nvPr/>
          </p:nvCxnSpPr>
          <p:spPr>
            <a:xfrm>
              <a:off x="5342633" y="2719172"/>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ED470E-31BE-9EA7-2E29-6639DF3C7367}"/>
                </a:ext>
              </a:extLst>
            </p:cNvPr>
            <p:cNvSpPr txBox="1"/>
            <p:nvPr/>
          </p:nvSpPr>
          <p:spPr>
            <a:xfrm>
              <a:off x="3957404" y="2293126"/>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D6496B16-ADA3-81DB-8423-C9BCFD6F942E}"/>
                </a:ext>
              </a:extLst>
            </p:cNvPr>
            <p:cNvSpPr txBox="1"/>
            <p:nvPr/>
          </p:nvSpPr>
          <p:spPr>
            <a:xfrm>
              <a:off x="3538700" y="3101170"/>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BE2C2DD5-E4DB-7A88-A586-EFAEFD7AE440}"/>
                </a:ext>
              </a:extLst>
            </p:cNvPr>
            <p:cNvSpPr txBox="1"/>
            <p:nvPr/>
          </p:nvSpPr>
          <p:spPr>
            <a:xfrm>
              <a:off x="6471961" y="3195456"/>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D9DA94FC-BBBD-1735-9C96-EFFE19F3E030}"/>
                </a:ext>
              </a:extLst>
            </p:cNvPr>
            <p:cNvSpPr txBox="1"/>
            <p:nvPr/>
          </p:nvSpPr>
          <p:spPr>
            <a:xfrm>
              <a:off x="4451882" y="3905738"/>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66184C09-6B23-841C-77CE-D9A8E908B188}"/>
                </a:ext>
              </a:extLst>
            </p:cNvPr>
            <p:cNvSpPr txBox="1"/>
            <p:nvPr/>
          </p:nvSpPr>
          <p:spPr>
            <a:xfrm>
              <a:off x="6183250" y="4216239"/>
              <a:ext cx="535724" cy="369332"/>
            </a:xfrm>
            <a:prstGeom prst="rect">
              <a:avLst/>
            </a:prstGeom>
            <a:noFill/>
          </p:spPr>
          <p:txBody>
            <a:bodyPr wrap="none" rtlCol="0">
              <a:spAutoFit/>
            </a:bodyPr>
            <a:lstStyle/>
            <a:p>
              <a:r>
                <a:rPr lang="es-ES_tradnl" dirty="0"/>
                <a:t>101</a:t>
              </a:r>
            </a:p>
          </p:txBody>
        </p:sp>
      </p:grpSp>
      <p:sp>
        <p:nvSpPr>
          <p:cNvPr id="4" name="Rectangle 3">
            <a:extLst>
              <a:ext uri="{FF2B5EF4-FFF2-40B4-BE49-F238E27FC236}">
                <a16:creationId xmlns:a16="http://schemas.microsoft.com/office/drawing/2014/main" id="{797AADA9-BA2D-C4C3-59FE-B9F4759A5661}"/>
              </a:ext>
            </a:extLst>
          </p:cNvPr>
          <p:cNvSpPr/>
          <p:nvPr/>
        </p:nvSpPr>
        <p:spPr>
          <a:xfrm>
            <a:off x="1054726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99</a:t>
            </a:r>
          </a:p>
        </p:txBody>
      </p:sp>
      <p:sp>
        <p:nvSpPr>
          <p:cNvPr id="8" name="Rectangle 7">
            <a:extLst>
              <a:ext uri="{FF2B5EF4-FFF2-40B4-BE49-F238E27FC236}">
                <a16:creationId xmlns:a16="http://schemas.microsoft.com/office/drawing/2014/main" id="{F77139CC-C790-69DB-A332-271C5EEF82C3}"/>
              </a:ext>
            </a:extLst>
          </p:cNvPr>
          <p:cNvSpPr/>
          <p:nvPr/>
        </p:nvSpPr>
        <p:spPr>
          <a:xfrm>
            <a:off x="994793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101</a:t>
            </a:r>
          </a:p>
        </p:txBody>
      </p:sp>
      <p:sp>
        <p:nvSpPr>
          <p:cNvPr id="13" name="Rectangle 12">
            <a:extLst>
              <a:ext uri="{FF2B5EF4-FFF2-40B4-BE49-F238E27FC236}">
                <a16:creationId xmlns:a16="http://schemas.microsoft.com/office/drawing/2014/main" id="{9EA47833-E5A9-7109-FB3D-1EDE4584862E}"/>
              </a:ext>
            </a:extLst>
          </p:cNvPr>
          <p:cNvSpPr/>
          <p:nvPr/>
        </p:nvSpPr>
        <p:spPr>
          <a:xfrm>
            <a:off x="934860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A2D824B0-4419-E406-8A85-D790653D787B}"/>
              </a:ext>
            </a:extLst>
          </p:cNvPr>
          <p:cNvSpPr/>
          <p:nvPr/>
        </p:nvSpPr>
        <p:spPr>
          <a:xfrm>
            <a:off x="8745753" y="2696019"/>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CE9C3F8D-0F3B-954F-7C85-8BCC21C31671}"/>
              </a:ext>
            </a:extLst>
          </p:cNvPr>
          <p:cNvSpPr/>
          <p:nvPr/>
        </p:nvSpPr>
        <p:spPr>
          <a:xfrm>
            <a:off x="8137629"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9" name="TextBox 18">
            <a:extLst>
              <a:ext uri="{FF2B5EF4-FFF2-40B4-BE49-F238E27FC236}">
                <a16:creationId xmlns:a16="http://schemas.microsoft.com/office/drawing/2014/main" id="{328E6828-665B-679F-D76A-A815237E4FCB}"/>
              </a:ext>
            </a:extLst>
          </p:cNvPr>
          <p:cNvSpPr txBox="1"/>
          <p:nvPr/>
        </p:nvSpPr>
        <p:spPr>
          <a:xfrm>
            <a:off x="8137629" y="2212472"/>
            <a:ext cx="1693092" cy="369332"/>
          </a:xfrm>
          <a:prstGeom prst="rect">
            <a:avLst/>
          </a:prstGeom>
          <a:noFill/>
        </p:spPr>
        <p:txBody>
          <a:bodyPr wrap="none" rtlCol="0">
            <a:spAutoFit/>
          </a:bodyPr>
          <a:lstStyle/>
          <a:p>
            <a:r>
              <a:rPr lang="es-ES_tradnl" dirty="0"/>
              <a:t>Cola prioritaria</a:t>
            </a:r>
          </a:p>
        </p:txBody>
      </p:sp>
      <p:sp>
        <p:nvSpPr>
          <p:cNvPr id="23" name="Oval 22">
            <a:extLst>
              <a:ext uri="{FF2B5EF4-FFF2-40B4-BE49-F238E27FC236}">
                <a16:creationId xmlns:a16="http://schemas.microsoft.com/office/drawing/2014/main" id="{2F8364E8-4308-E77A-2E3C-37F7A0B7A5FE}"/>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30" name="TextBox 29">
            <a:extLst>
              <a:ext uri="{FF2B5EF4-FFF2-40B4-BE49-F238E27FC236}">
                <a16:creationId xmlns:a16="http://schemas.microsoft.com/office/drawing/2014/main" id="{012F4D69-E54C-4D81-EE6B-D7D8A387CDC1}"/>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6" name="Oval 5">
            <a:extLst>
              <a:ext uri="{FF2B5EF4-FFF2-40B4-BE49-F238E27FC236}">
                <a16:creationId xmlns:a16="http://schemas.microsoft.com/office/drawing/2014/main" id="{95648990-C421-E86E-7332-469EACB9BBB8}"/>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1" name="Oval 20">
            <a:extLst>
              <a:ext uri="{FF2B5EF4-FFF2-40B4-BE49-F238E27FC236}">
                <a16:creationId xmlns:a16="http://schemas.microsoft.com/office/drawing/2014/main" id="{2B1F1BA4-5D8E-B74A-5E30-222ADC419555}"/>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31" name="Oval 30">
            <a:extLst>
              <a:ext uri="{FF2B5EF4-FFF2-40B4-BE49-F238E27FC236}">
                <a16:creationId xmlns:a16="http://schemas.microsoft.com/office/drawing/2014/main" id="{DEFBCA14-7D59-3A57-5B3B-E41CE75DE05C}"/>
              </a:ext>
            </a:extLst>
          </p:cNvPr>
          <p:cNvSpPr/>
          <p:nvPr/>
        </p:nvSpPr>
        <p:spPr>
          <a:xfrm>
            <a:off x="8910925" y="5382639"/>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32" name="Oval 31">
            <a:extLst>
              <a:ext uri="{FF2B5EF4-FFF2-40B4-BE49-F238E27FC236}">
                <a16:creationId xmlns:a16="http://schemas.microsoft.com/office/drawing/2014/main" id="{E5083643-DBE3-8AC0-47B7-3E8D97548B56}"/>
              </a:ext>
            </a:extLst>
          </p:cNvPr>
          <p:cNvSpPr/>
          <p:nvPr/>
        </p:nvSpPr>
        <p:spPr>
          <a:xfrm>
            <a:off x="8910924" y="6044858"/>
            <a:ext cx="437675" cy="449450"/>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33" name="Straight Arrow Connector 32">
            <a:extLst>
              <a:ext uri="{FF2B5EF4-FFF2-40B4-BE49-F238E27FC236}">
                <a16:creationId xmlns:a16="http://schemas.microsoft.com/office/drawing/2014/main" id="{EF08F452-9415-7F9A-3448-021365DD8220}"/>
              </a:ext>
            </a:extLst>
          </p:cNvPr>
          <p:cNvCxnSpPr>
            <a:cxnSpLocks/>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9DE15A-4BD4-1766-3829-A7591CAC4FE1}"/>
              </a:ext>
            </a:extLst>
          </p:cNvPr>
          <p:cNvCxnSpPr>
            <a:cxnSpLocks/>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61A55B-EB0F-CB6E-4195-D4D81C8880E4}"/>
              </a:ext>
            </a:extLst>
          </p:cNvPr>
          <p:cNvCxnSpPr>
            <a:cxnSpLocks/>
          </p:cNvCxnSpPr>
          <p:nvPr/>
        </p:nvCxnSpPr>
        <p:spPr>
          <a:xfrm>
            <a:off x="9129763" y="5161298"/>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2BD86-24EB-E102-F683-58B481FD23FF}"/>
              </a:ext>
            </a:extLst>
          </p:cNvPr>
          <p:cNvCxnSpPr>
            <a:cxnSpLocks/>
          </p:cNvCxnSpPr>
          <p:nvPr/>
        </p:nvCxnSpPr>
        <p:spPr>
          <a:xfrm>
            <a:off x="9129761" y="5832089"/>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120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C03B-AC5A-86B6-C649-8E6AD6E2F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B1B6F-9C9D-CE9B-D138-6C52D6C34D1A}"/>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3E9217BB-E39E-C676-407B-BEAF596EC94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09B2EC99-CC62-8FBE-7E65-1914B299E2C2}"/>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grpSp>
        <p:nvGrpSpPr>
          <p:cNvPr id="3" name="Group 2">
            <a:extLst>
              <a:ext uri="{FF2B5EF4-FFF2-40B4-BE49-F238E27FC236}">
                <a16:creationId xmlns:a16="http://schemas.microsoft.com/office/drawing/2014/main" id="{2D814336-17A4-FE8D-77BA-D6B12A2E0059}"/>
              </a:ext>
            </a:extLst>
          </p:cNvPr>
          <p:cNvGrpSpPr/>
          <p:nvPr/>
        </p:nvGrpSpPr>
        <p:grpSpPr>
          <a:xfrm>
            <a:off x="973522" y="2393488"/>
            <a:ext cx="6152691" cy="3338240"/>
            <a:chOff x="3158577" y="2293126"/>
            <a:chExt cx="4652037" cy="2457908"/>
          </a:xfrm>
        </p:grpSpPr>
        <p:sp>
          <p:nvSpPr>
            <p:cNvPr id="9" name="Oval 8">
              <a:extLst>
                <a:ext uri="{FF2B5EF4-FFF2-40B4-BE49-F238E27FC236}">
                  <a16:creationId xmlns:a16="http://schemas.microsoft.com/office/drawing/2014/main" id="{7958C685-064F-4CB0-97C3-D0FFAA2CB78B}"/>
                </a:ext>
              </a:extLst>
            </p:cNvPr>
            <p:cNvSpPr/>
            <p:nvPr/>
          </p:nvSpPr>
          <p:spPr>
            <a:xfrm>
              <a:off x="3158577" y="2462269"/>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A855A006-7BE9-788F-9BB3-4ED43D407F8F}"/>
                </a:ext>
              </a:extLst>
            </p:cNvPr>
            <p:cNvSpPr/>
            <p:nvPr/>
          </p:nvSpPr>
          <p:spPr>
            <a:xfrm>
              <a:off x="5011708" y="255370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8F484495-9A74-8BF3-4D8C-55A7B1EE91E0}"/>
                </a:ext>
              </a:extLst>
            </p:cNvPr>
            <p:cNvSpPr/>
            <p:nvPr/>
          </p:nvSpPr>
          <p:spPr>
            <a:xfrm>
              <a:off x="3674942" y="3788738"/>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33ADAEB9-A340-1134-C299-D5E72E0EA7F5}"/>
                </a:ext>
              </a:extLst>
            </p:cNvPr>
            <p:cNvSpPr/>
            <p:nvPr/>
          </p:nvSpPr>
          <p:spPr>
            <a:xfrm>
              <a:off x="5342633" y="4420109"/>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63AF2D81-9F5E-7810-5223-BEE3B2F5ECF7}"/>
                </a:ext>
              </a:extLst>
            </p:cNvPr>
            <p:cNvSpPr/>
            <p:nvPr/>
          </p:nvSpPr>
          <p:spPr>
            <a:xfrm>
              <a:off x="7479689" y="4420109"/>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5BCB9817-8710-F727-2F4B-328CB7BE2536}"/>
                </a:ext>
              </a:extLst>
            </p:cNvPr>
            <p:cNvCxnSpPr>
              <a:stCxn id="9" idx="6"/>
              <a:endCxn id="10" idx="2"/>
            </p:cNvCxnSpPr>
            <p:nvPr/>
          </p:nvCxnSpPr>
          <p:spPr>
            <a:xfrm>
              <a:off x="3489502" y="2627732"/>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F4AE41C-7579-03A7-82EE-CB6F4B79CE7C}"/>
                </a:ext>
              </a:extLst>
            </p:cNvPr>
            <p:cNvCxnSpPr>
              <a:stCxn id="9" idx="4"/>
              <a:endCxn id="11" idx="1"/>
            </p:cNvCxnSpPr>
            <p:nvPr/>
          </p:nvCxnSpPr>
          <p:spPr>
            <a:xfrm>
              <a:off x="3324040" y="2793194"/>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1014D4-EADB-CFAA-7D51-B51D1A19A243}"/>
                </a:ext>
              </a:extLst>
            </p:cNvPr>
            <p:cNvCxnSpPr>
              <a:cxnSpLocks/>
              <a:stCxn id="11" idx="5"/>
              <a:endCxn id="12" idx="2"/>
            </p:cNvCxnSpPr>
            <p:nvPr/>
          </p:nvCxnSpPr>
          <p:spPr>
            <a:xfrm>
              <a:off x="3957404" y="4071200"/>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B29523-92B0-2FE9-AB9B-E76DEC07A564}"/>
                </a:ext>
              </a:extLst>
            </p:cNvPr>
            <p:cNvCxnSpPr>
              <a:stCxn id="12" idx="6"/>
              <a:endCxn id="14" idx="2"/>
            </p:cNvCxnSpPr>
            <p:nvPr/>
          </p:nvCxnSpPr>
          <p:spPr>
            <a:xfrm>
              <a:off x="5673558" y="4585572"/>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D3206-2D38-DB88-0742-4355E4D91B34}"/>
                </a:ext>
              </a:extLst>
            </p:cNvPr>
            <p:cNvCxnSpPr>
              <a:stCxn id="10" idx="6"/>
              <a:endCxn id="14" idx="0"/>
            </p:cNvCxnSpPr>
            <p:nvPr/>
          </p:nvCxnSpPr>
          <p:spPr>
            <a:xfrm>
              <a:off x="5342633" y="2719172"/>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11A316-E15B-ECF8-61F2-DCE227AEC564}"/>
                </a:ext>
              </a:extLst>
            </p:cNvPr>
            <p:cNvSpPr txBox="1"/>
            <p:nvPr/>
          </p:nvSpPr>
          <p:spPr>
            <a:xfrm>
              <a:off x="3957404" y="2293126"/>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C55679B1-E52E-CE1A-BE68-27F073079C94}"/>
                </a:ext>
              </a:extLst>
            </p:cNvPr>
            <p:cNvSpPr txBox="1"/>
            <p:nvPr/>
          </p:nvSpPr>
          <p:spPr>
            <a:xfrm>
              <a:off x="3538700" y="3101170"/>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065BA5A3-1E41-17FA-E046-B09673F3E8AB}"/>
                </a:ext>
              </a:extLst>
            </p:cNvPr>
            <p:cNvSpPr txBox="1"/>
            <p:nvPr/>
          </p:nvSpPr>
          <p:spPr>
            <a:xfrm>
              <a:off x="6471961" y="3195456"/>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B52783C8-FA7A-CB5B-75FB-DA75A962BCB0}"/>
                </a:ext>
              </a:extLst>
            </p:cNvPr>
            <p:cNvSpPr txBox="1"/>
            <p:nvPr/>
          </p:nvSpPr>
          <p:spPr>
            <a:xfrm>
              <a:off x="4451882" y="3905738"/>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D50EA3D7-FDB9-4C0C-9D01-40DD76ECC304}"/>
                </a:ext>
              </a:extLst>
            </p:cNvPr>
            <p:cNvSpPr txBox="1"/>
            <p:nvPr/>
          </p:nvSpPr>
          <p:spPr>
            <a:xfrm>
              <a:off x="6183250" y="4216239"/>
              <a:ext cx="535724" cy="369332"/>
            </a:xfrm>
            <a:prstGeom prst="rect">
              <a:avLst/>
            </a:prstGeom>
            <a:noFill/>
          </p:spPr>
          <p:txBody>
            <a:bodyPr wrap="none" rtlCol="0">
              <a:spAutoFit/>
            </a:bodyPr>
            <a:lstStyle/>
            <a:p>
              <a:r>
                <a:rPr lang="es-ES_tradnl" dirty="0"/>
                <a:t>101</a:t>
              </a:r>
            </a:p>
          </p:txBody>
        </p:sp>
      </p:grpSp>
      <p:sp>
        <p:nvSpPr>
          <p:cNvPr id="4" name="Rectangle 3">
            <a:extLst>
              <a:ext uri="{FF2B5EF4-FFF2-40B4-BE49-F238E27FC236}">
                <a16:creationId xmlns:a16="http://schemas.microsoft.com/office/drawing/2014/main" id="{CA0FAD18-4A50-6957-4EBA-57531282E0C9}"/>
              </a:ext>
            </a:extLst>
          </p:cNvPr>
          <p:cNvSpPr/>
          <p:nvPr/>
        </p:nvSpPr>
        <p:spPr>
          <a:xfrm>
            <a:off x="1054726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99</a:t>
            </a:r>
          </a:p>
        </p:txBody>
      </p:sp>
      <p:sp>
        <p:nvSpPr>
          <p:cNvPr id="8" name="Rectangle 7">
            <a:extLst>
              <a:ext uri="{FF2B5EF4-FFF2-40B4-BE49-F238E27FC236}">
                <a16:creationId xmlns:a16="http://schemas.microsoft.com/office/drawing/2014/main" id="{C3C2EAC5-55B0-68B8-597C-DEFDBCF91AB1}"/>
              </a:ext>
            </a:extLst>
          </p:cNvPr>
          <p:cNvSpPr/>
          <p:nvPr/>
        </p:nvSpPr>
        <p:spPr>
          <a:xfrm>
            <a:off x="994793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101</a:t>
            </a:r>
          </a:p>
        </p:txBody>
      </p:sp>
      <p:sp>
        <p:nvSpPr>
          <p:cNvPr id="13" name="Rectangle 12">
            <a:extLst>
              <a:ext uri="{FF2B5EF4-FFF2-40B4-BE49-F238E27FC236}">
                <a16:creationId xmlns:a16="http://schemas.microsoft.com/office/drawing/2014/main" id="{517CB643-94F8-566A-CB85-1DB6C7A409F2}"/>
              </a:ext>
            </a:extLst>
          </p:cNvPr>
          <p:cNvSpPr/>
          <p:nvPr/>
        </p:nvSpPr>
        <p:spPr>
          <a:xfrm>
            <a:off x="9348600"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D49E8BF1-1B6E-7A98-7212-379E82D4038B}"/>
              </a:ext>
            </a:extLst>
          </p:cNvPr>
          <p:cNvSpPr/>
          <p:nvPr/>
        </p:nvSpPr>
        <p:spPr>
          <a:xfrm>
            <a:off x="8745753" y="2696019"/>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FBB27261-ADE9-F84D-1686-79EDEA1F4ADB}"/>
              </a:ext>
            </a:extLst>
          </p:cNvPr>
          <p:cNvSpPr/>
          <p:nvPr/>
        </p:nvSpPr>
        <p:spPr>
          <a:xfrm>
            <a:off x="8137629" y="2698441"/>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9" name="TextBox 18">
            <a:extLst>
              <a:ext uri="{FF2B5EF4-FFF2-40B4-BE49-F238E27FC236}">
                <a16:creationId xmlns:a16="http://schemas.microsoft.com/office/drawing/2014/main" id="{5B4FF9C0-D2B8-EF03-422E-995F72E39AB7}"/>
              </a:ext>
            </a:extLst>
          </p:cNvPr>
          <p:cNvSpPr txBox="1"/>
          <p:nvPr/>
        </p:nvSpPr>
        <p:spPr>
          <a:xfrm>
            <a:off x="8137629" y="2212472"/>
            <a:ext cx="1693092" cy="369332"/>
          </a:xfrm>
          <a:prstGeom prst="rect">
            <a:avLst/>
          </a:prstGeom>
          <a:noFill/>
        </p:spPr>
        <p:txBody>
          <a:bodyPr wrap="none" rtlCol="0">
            <a:spAutoFit/>
          </a:bodyPr>
          <a:lstStyle/>
          <a:p>
            <a:r>
              <a:rPr lang="es-ES_tradnl" dirty="0"/>
              <a:t>Cola prioritaria</a:t>
            </a:r>
          </a:p>
        </p:txBody>
      </p:sp>
      <p:sp>
        <p:nvSpPr>
          <p:cNvPr id="23" name="Oval 22">
            <a:extLst>
              <a:ext uri="{FF2B5EF4-FFF2-40B4-BE49-F238E27FC236}">
                <a16:creationId xmlns:a16="http://schemas.microsoft.com/office/drawing/2014/main" id="{7CCDD613-0154-31B3-9ACD-00E580F63419}"/>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30" name="TextBox 29">
            <a:extLst>
              <a:ext uri="{FF2B5EF4-FFF2-40B4-BE49-F238E27FC236}">
                <a16:creationId xmlns:a16="http://schemas.microsoft.com/office/drawing/2014/main" id="{245D9859-F6DC-9E97-2BFB-4D957DCB76CA}"/>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6" name="Oval 5">
            <a:extLst>
              <a:ext uri="{FF2B5EF4-FFF2-40B4-BE49-F238E27FC236}">
                <a16:creationId xmlns:a16="http://schemas.microsoft.com/office/drawing/2014/main" id="{49709463-B77C-8AB9-1930-1DE24C646776}"/>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1" name="Oval 20">
            <a:extLst>
              <a:ext uri="{FF2B5EF4-FFF2-40B4-BE49-F238E27FC236}">
                <a16:creationId xmlns:a16="http://schemas.microsoft.com/office/drawing/2014/main" id="{5A535648-FCE2-E0AF-E12B-39310916A1C5}"/>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31" name="Oval 30">
            <a:extLst>
              <a:ext uri="{FF2B5EF4-FFF2-40B4-BE49-F238E27FC236}">
                <a16:creationId xmlns:a16="http://schemas.microsoft.com/office/drawing/2014/main" id="{F6BD4443-3996-DBCB-4400-DA3267F5FAB6}"/>
              </a:ext>
            </a:extLst>
          </p:cNvPr>
          <p:cNvSpPr/>
          <p:nvPr/>
        </p:nvSpPr>
        <p:spPr>
          <a:xfrm>
            <a:off x="8910925" y="5382639"/>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32" name="Oval 31">
            <a:extLst>
              <a:ext uri="{FF2B5EF4-FFF2-40B4-BE49-F238E27FC236}">
                <a16:creationId xmlns:a16="http://schemas.microsoft.com/office/drawing/2014/main" id="{C6AEF55F-D1CA-8760-1E8D-1ECDE7B61D43}"/>
              </a:ext>
            </a:extLst>
          </p:cNvPr>
          <p:cNvSpPr/>
          <p:nvPr/>
        </p:nvSpPr>
        <p:spPr>
          <a:xfrm>
            <a:off x="8910924" y="6044858"/>
            <a:ext cx="437675" cy="449450"/>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33" name="Straight Arrow Connector 32">
            <a:extLst>
              <a:ext uri="{FF2B5EF4-FFF2-40B4-BE49-F238E27FC236}">
                <a16:creationId xmlns:a16="http://schemas.microsoft.com/office/drawing/2014/main" id="{2F64957D-B951-B6A9-A242-E576C1F442DD}"/>
              </a:ext>
            </a:extLst>
          </p:cNvPr>
          <p:cNvCxnSpPr/>
          <p:nvPr/>
        </p:nvCxnSpPr>
        <p:spPr>
          <a:xfrm>
            <a:off x="935561" y="3251923"/>
            <a:ext cx="502743" cy="122792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010F1FA-6BBB-0869-007B-276FE7D83E0A}"/>
              </a:ext>
            </a:extLst>
          </p:cNvPr>
          <p:cNvCxnSpPr>
            <a:cxnSpLocks/>
          </p:cNvCxnSpPr>
          <p:nvPr/>
        </p:nvCxnSpPr>
        <p:spPr>
          <a:xfrm>
            <a:off x="1903239" y="4984057"/>
            <a:ext cx="1770161" cy="6751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125B9D-72C3-33D9-FFAB-64ACF2D725A6}"/>
              </a:ext>
            </a:extLst>
          </p:cNvPr>
          <p:cNvCxnSpPr>
            <a:cxnSpLocks/>
          </p:cNvCxnSpPr>
          <p:nvPr/>
        </p:nvCxnSpPr>
        <p:spPr>
          <a:xfrm>
            <a:off x="4375762" y="5692164"/>
            <a:ext cx="214888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BAEE11-B166-526E-8B9C-F4506E321EAC}"/>
              </a:ext>
            </a:extLst>
          </p:cNvPr>
          <p:cNvCxnSpPr>
            <a:cxnSpLocks/>
            <a:endCxn id="6"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D670A6-E617-5BEB-D580-2CD9605499DA}"/>
              </a:ext>
            </a:extLst>
          </p:cNvPr>
          <p:cNvCxnSpPr>
            <a:cxnSpLocks/>
            <a:stCxn id="23" idx="3"/>
            <a:endCxn id="21" idx="7"/>
          </p:cNvCxnSpPr>
          <p:nvPr/>
        </p:nvCxnSpPr>
        <p:spPr>
          <a:xfrm flipH="1">
            <a:off x="9284504" y="4481440"/>
            <a:ext cx="212536" cy="2962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2C8A7B-D935-9313-52E9-A6E03BF462C6}"/>
              </a:ext>
            </a:extLst>
          </p:cNvPr>
          <p:cNvCxnSpPr>
            <a:cxnSpLocks/>
            <a:stCxn id="21" idx="4"/>
            <a:endCxn id="31" idx="0"/>
          </p:cNvCxnSpPr>
          <p:nvPr/>
        </p:nvCxnSpPr>
        <p:spPr>
          <a:xfrm>
            <a:off x="9129763" y="5161298"/>
            <a:ext cx="0" cy="2213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E639CF7-7531-E10C-983D-68B745560543}"/>
              </a:ext>
            </a:extLst>
          </p:cNvPr>
          <p:cNvCxnSpPr>
            <a:cxnSpLocks/>
          </p:cNvCxnSpPr>
          <p:nvPr/>
        </p:nvCxnSpPr>
        <p:spPr>
          <a:xfrm>
            <a:off x="9129761" y="5832089"/>
            <a:ext cx="0" cy="2213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054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EEB39-86F2-01BD-CD47-DF18C9DD2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1830A-4647-884B-6D6A-BD64BB261A85}"/>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D9A7BB5F-3292-670D-82F4-6332B6F74FC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F64D73F4-80E5-BABF-6512-890A5A5B5B58}"/>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sp>
        <p:nvSpPr>
          <p:cNvPr id="8" name="Content Placeholder 3">
            <a:extLst>
              <a:ext uri="{FF2B5EF4-FFF2-40B4-BE49-F238E27FC236}">
                <a16:creationId xmlns:a16="http://schemas.microsoft.com/office/drawing/2014/main" id="{40F2870A-3AB5-6918-0DC6-934E1A215B12}"/>
              </a:ext>
            </a:extLst>
          </p:cNvPr>
          <p:cNvSpPr>
            <a:spLocks noGrp="1"/>
          </p:cNvSpPr>
          <p:nvPr>
            <p:ph idx="1"/>
          </p:nvPr>
        </p:nvSpPr>
        <p:spPr>
          <a:xfrm>
            <a:off x="700636" y="2142990"/>
            <a:ext cx="11026543" cy="3786224"/>
          </a:xfrm>
        </p:spPr>
        <p:txBody>
          <a:bodyPr>
            <a:normAutofit/>
          </a:bodyPr>
          <a:lstStyle/>
          <a:p>
            <a:pPr marL="0" indent="0">
              <a:buFont typeface="Arial" panose="020B0604020202020204" pitchFamily="34" charset="0"/>
              <a:buNone/>
            </a:pPr>
            <a:r>
              <a:rPr lang="es-ES" dirty="0"/>
              <a:t>Siempre expande el nodo más profundo en la frontera actual del árbol de búsqueda. Cuando esos nodos se expanden, son quitados de la frontera, así entonces la búsqueda </a:t>
            </a:r>
            <a:r>
              <a:rPr lang="es-ES" b="1" dirty="0"/>
              <a:t>“retrocede” </a:t>
            </a:r>
            <a:r>
              <a:rPr lang="es-ES" dirty="0"/>
              <a:t>al siguiente nodo más superficial.</a:t>
            </a:r>
          </a:p>
          <a:p>
            <a:pPr marL="0" indent="0">
              <a:buFont typeface="Arial" panose="020B0604020202020204" pitchFamily="34" charset="0"/>
              <a:buNone/>
            </a:pPr>
            <a:r>
              <a:rPr lang="es-ES" dirty="0"/>
              <a:t>No encuentra la solución más eficiente, pero consume muy poca memoria O(</a:t>
            </a:r>
            <a:r>
              <a:rPr lang="es-ES" dirty="0" err="1"/>
              <a:t>bm</a:t>
            </a:r>
            <a:r>
              <a:rPr lang="es-ES" dirty="0"/>
              <a:t>), y el tiempo es proporcional a la cantidad de estados</a:t>
            </a:r>
          </a:p>
        </p:txBody>
      </p:sp>
    </p:spTree>
    <p:extLst>
      <p:ext uri="{BB962C8B-B14F-4D97-AF65-F5344CB8AC3E}">
        <p14:creationId xmlns:p14="http://schemas.microsoft.com/office/powerpoint/2010/main" val="2769312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ED101-35A4-1CBE-D3F2-143201512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34CB8-3ABE-161C-E412-7FE88ECF4E33}"/>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2A3CAED-474F-2ED9-5502-B928FA5720A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A4F09BBF-B2F3-C5F1-A5AD-459DF2F92218}"/>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DA54F9E8-9873-B826-C1BB-1EE4E7CD5543}"/>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AABF14C4-B8D9-B286-B5EE-7CFD5338547C}"/>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1C215DED-F41F-7A05-06AA-A597C47BB3DB}"/>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B92D8A13-9E66-34A3-0BF1-8CDD41610EBE}"/>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38E5FBFE-AE31-6FA1-2B16-5EF654A479EE}"/>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19A6F916-8472-5E41-D11C-9AFCD4D9A896}"/>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8FEED128-3FA2-4F95-75D0-8701481BE11B}"/>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7BE7B201-4DC6-1649-5F42-D4680478D024}"/>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AB624F49-1E84-CAC9-6BFE-28CEA9325DAB}"/>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234AFF-717F-7A88-C930-3082C02FF087}"/>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7EF628C-67B4-7055-6A57-D721B3FCAAD3}"/>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B7E99B-816E-024D-F4F1-A8A7D9892B13}"/>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0B0AF5-B401-FE3A-8571-15B9D25DD4B0}"/>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CF0007-7AD4-A446-82AD-884E1C67A902}"/>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AA7F2D35-3B77-46AC-8E9A-32D2AC0A8490}"/>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17D809D5-82A8-0DD9-C547-47E7D01303E5}"/>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A7BABD93-3F08-67EF-F3BB-38278E7E761C}"/>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E020F5B2-A346-60DD-39C7-1A7A1DC2E3BD}"/>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E8774A91-C6FD-2212-9E4A-B923E70B3B29}"/>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4A309C0E-416A-B66F-B9D2-F66D1502879B}"/>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D3E0303F-F366-C928-3B1C-9281953608BE}"/>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55CFD1DC-9D9C-5BFE-56A7-7DBA3DB5B5CA}"/>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8265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8E6F6-6E2F-878A-72E4-3980B7D3B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F1608-9E44-68F6-1346-66194C26186E}"/>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61C3725D-BEFB-5640-F212-2419F926D0B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ECD067C-FC7D-E3D0-9FE8-03BE9EDBBB37}"/>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Agente aspiradora </a:t>
            </a:r>
          </a:p>
        </p:txBody>
      </p:sp>
      <p:sp>
        <p:nvSpPr>
          <p:cNvPr id="7" name="Rectangle 6">
            <a:extLst>
              <a:ext uri="{FF2B5EF4-FFF2-40B4-BE49-F238E27FC236}">
                <a16:creationId xmlns:a16="http://schemas.microsoft.com/office/drawing/2014/main" id="{A1072899-BACE-241E-48C5-C3B128361302}"/>
              </a:ext>
            </a:extLst>
          </p:cNvPr>
          <p:cNvSpPr/>
          <p:nvPr/>
        </p:nvSpPr>
        <p:spPr>
          <a:xfrm>
            <a:off x="843560" y="2378539"/>
            <a:ext cx="3088516" cy="302872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6C90A16C-0D4F-7A00-7F2E-1C389DFD2E1C}"/>
              </a:ext>
            </a:extLst>
          </p:cNvPr>
          <p:cNvSpPr/>
          <p:nvPr/>
        </p:nvSpPr>
        <p:spPr>
          <a:xfrm>
            <a:off x="4446491" y="2378538"/>
            <a:ext cx="3088516" cy="302872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1" name="Picture 10" descr="A black background with a black circle&#10;&#10;AI-generated content may be incorrect.">
            <a:extLst>
              <a:ext uri="{FF2B5EF4-FFF2-40B4-BE49-F238E27FC236}">
                <a16:creationId xmlns:a16="http://schemas.microsoft.com/office/drawing/2014/main" id="{D228933F-916C-6A1D-237B-749384FA52F7}"/>
              </a:ext>
            </a:extLst>
          </p:cNvPr>
          <p:cNvPicPr>
            <a:picLocks noChangeAspect="1"/>
          </p:cNvPicPr>
          <p:nvPr/>
        </p:nvPicPr>
        <p:blipFill>
          <a:blip r:embed="rId3"/>
          <a:stretch>
            <a:fillRect/>
          </a:stretch>
        </p:blipFill>
        <p:spPr>
          <a:xfrm>
            <a:off x="1598821" y="2632243"/>
            <a:ext cx="1577991" cy="1284491"/>
          </a:xfrm>
          <a:prstGeom prst="rect">
            <a:avLst/>
          </a:prstGeom>
        </p:spPr>
      </p:pic>
      <p:pic>
        <p:nvPicPr>
          <p:cNvPr id="28" name="Picture 27" descr="A black background with white spots&#10;&#10;AI-generated content may be incorrect.">
            <a:extLst>
              <a:ext uri="{FF2B5EF4-FFF2-40B4-BE49-F238E27FC236}">
                <a16:creationId xmlns:a16="http://schemas.microsoft.com/office/drawing/2014/main" id="{AEBE6EB4-0E5D-E626-AC0F-ADD448D47AB7}"/>
              </a:ext>
            </a:extLst>
          </p:cNvPr>
          <p:cNvPicPr>
            <a:picLocks noChangeAspect="1"/>
          </p:cNvPicPr>
          <p:nvPr/>
        </p:nvPicPr>
        <p:blipFill>
          <a:blip r:embed="rId4"/>
          <a:stretch>
            <a:fillRect/>
          </a:stretch>
        </p:blipFill>
        <p:spPr>
          <a:xfrm>
            <a:off x="1475640" y="4391275"/>
            <a:ext cx="1824355" cy="785401"/>
          </a:xfrm>
          <a:prstGeom prst="rect">
            <a:avLst/>
          </a:prstGeom>
        </p:spPr>
      </p:pic>
      <p:pic>
        <p:nvPicPr>
          <p:cNvPr id="29" name="Picture 28" descr="A black background with white spots&#10;&#10;AI-generated content may be incorrect.">
            <a:extLst>
              <a:ext uri="{FF2B5EF4-FFF2-40B4-BE49-F238E27FC236}">
                <a16:creationId xmlns:a16="http://schemas.microsoft.com/office/drawing/2014/main" id="{7189A918-2A05-4798-08D0-AA242AB6CBBD}"/>
              </a:ext>
            </a:extLst>
          </p:cNvPr>
          <p:cNvPicPr>
            <a:picLocks noChangeAspect="1"/>
          </p:cNvPicPr>
          <p:nvPr/>
        </p:nvPicPr>
        <p:blipFill>
          <a:blip r:embed="rId4"/>
          <a:stretch>
            <a:fillRect/>
          </a:stretch>
        </p:blipFill>
        <p:spPr>
          <a:xfrm>
            <a:off x="5078571" y="4391275"/>
            <a:ext cx="1824355" cy="785401"/>
          </a:xfrm>
          <a:prstGeom prst="rect">
            <a:avLst/>
          </a:prstGeom>
        </p:spPr>
      </p:pic>
      <p:sp>
        <p:nvSpPr>
          <p:cNvPr id="9" name="TextBox 8">
            <a:extLst>
              <a:ext uri="{FF2B5EF4-FFF2-40B4-BE49-F238E27FC236}">
                <a16:creationId xmlns:a16="http://schemas.microsoft.com/office/drawing/2014/main" id="{8B8BB9F6-7F16-8CFF-6AE6-65B81D94EC72}"/>
              </a:ext>
            </a:extLst>
          </p:cNvPr>
          <p:cNvSpPr txBox="1"/>
          <p:nvPr/>
        </p:nvSpPr>
        <p:spPr>
          <a:xfrm>
            <a:off x="7921869" y="2451603"/>
            <a:ext cx="1261627" cy="369332"/>
          </a:xfrm>
          <a:prstGeom prst="rect">
            <a:avLst/>
          </a:prstGeom>
          <a:noFill/>
        </p:spPr>
        <p:txBody>
          <a:bodyPr wrap="none" rtlCol="0">
            <a:spAutoFit/>
          </a:bodyPr>
          <a:lstStyle/>
          <a:p>
            <a:r>
              <a:rPr lang="es-ES_tradnl" dirty="0"/>
              <a:t>Percepción</a:t>
            </a:r>
          </a:p>
        </p:txBody>
      </p:sp>
      <p:sp>
        <p:nvSpPr>
          <p:cNvPr id="10" name="Left Brace 9">
            <a:extLst>
              <a:ext uri="{FF2B5EF4-FFF2-40B4-BE49-F238E27FC236}">
                <a16:creationId xmlns:a16="http://schemas.microsoft.com/office/drawing/2014/main" id="{936F0654-0B03-8E23-052E-306880A35B4A}"/>
              </a:ext>
            </a:extLst>
          </p:cNvPr>
          <p:cNvSpPr/>
          <p:nvPr/>
        </p:nvSpPr>
        <p:spPr>
          <a:xfrm>
            <a:off x="9183496" y="1967536"/>
            <a:ext cx="422031" cy="1399289"/>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12" name="TextBox 11">
            <a:extLst>
              <a:ext uri="{FF2B5EF4-FFF2-40B4-BE49-F238E27FC236}">
                <a16:creationId xmlns:a16="http://schemas.microsoft.com/office/drawing/2014/main" id="{3B93A77D-B6CC-C523-0D39-2D9702CB28E2}"/>
              </a:ext>
            </a:extLst>
          </p:cNvPr>
          <p:cNvSpPr txBox="1"/>
          <p:nvPr/>
        </p:nvSpPr>
        <p:spPr>
          <a:xfrm>
            <a:off x="9545055" y="2138893"/>
            <a:ext cx="1648208" cy="369332"/>
          </a:xfrm>
          <a:prstGeom prst="rect">
            <a:avLst/>
          </a:prstGeom>
          <a:noFill/>
        </p:spPr>
        <p:txBody>
          <a:bodyPr wrap="none" rtlCol="0">
            <a:spAutoFit/>
          </a:bodyPr>
          <a:lstStyle/>
          <a:p>
            <a:r>
              <a:rPr lang="es-ES_tradnl" dirty="0"/>
              <a:t>Espacio limpio</a:t>
            </a:r>
          </a:p>
        </p:txBody>
      </p:sp>
      <p:sp>
        <p:nvSpPr>
          <p:cNvPr id="13" name="TextBox 12">
            <a:extLst>
              <a:ext uri="{FF2B5EF4-FFF2-40B4-BE49-F238E27FC236}">
                <a16:creationId xmlns:a16="http://schemas.microsoft.com/office/drawing/2014/main" id="{D6CD0266-C075-A8BD-E182-D9A0C544F896}"/>
              </a:ext>
            </a:extLst>
          </p:cNvPr>
          <p:cNvSpPr txBox="1"/>
          <p:nvPr/>
        </p:nvSpPr>
        <p:spPr>
          <a:xfrm>
            <a:off x="9565894" y="2772971"/>
            <a:ext cx="1523174" cy="369332"/>
          </a:xfrm>
          <a:prstGeom prst="rect">
            <a:avLst/>
          </a:prstGeom>
          <a:noFill/>
        </p:spPr>
        <p:txBody>
          <a:bodyPr wrap="none" rtlCol="0">
            <a:spAutoFit/>
          </a:bodyPr>
          <a:lstStyle/>
          <a:p>
            <a:r>
              <a:rPr lang="es-ES_tradnl" dirty="0"/>
              <a:t>Espacio sucio</a:t>
            </a:r>
          </a:p>
        </p:txBody>
      </p:sp>
      <p:sp>
        <p:nvSpPr>
          <p:cNvPr id="18" name="TextBox 17">
            <a:extLst>
              <a:ext uri="{FF2B5EF4-FFF2-40B4-BE49-F238E27FC236}">
                <a16:creationId xmlns:a16="http://schemas.microsoft.com/office/drawing/2014/main" id="{A5243F3E-D8DE-326B-1781-F1649C22B14B}"/>
              </a:ext>
            </a:extLst>
          </p:cNvPr>
          <p:cNvSpPr txBox="1"/>
          <p:nvPr/>
        </p:nvSpPr>
        <p:spPr>
          <a:xfrm>
            <a:off x="7921869" y="4578619"/>
            <a:ext cx="1080745" cy="369332"/>
          </a:xfrm>
          <a:prstGeom prst="rect">
            <a:avLst/>
          </a:prstGeom>
          <a:noFill/>
        </p:spPr>
        <p:txBody>
          <a:bodyPr wrap="none" rtlCol="0">
            <a:spAutoFit/>
          </a:bodyPr>
          <a:lstStyle/>
          <a:p>
            <a:r>
              <a:rPr lang="es-ES_tradnl" dirty="0"/>
              <a:t>Acciones</a:t>
            </a:r>
          </a:p>
        </p:txBody>
      </p:sp>
      <p:sp>
        <p:nvSpPr>
          <p:cNvPr id="19" name="Left Brace 18">
            <a:extLst>
              <a:ext uri="{FF2B5EF4-FFF2-40B4-BE49-F238E27FC236}">
                <a16:creationId xmlns:a16="http://schemas.microsoft.com/office/drawing/2014/main" id="{BEF343A8-CA34-F252-6E26-546AF7F2C4BB}"/>
              </a:ext>
            </a:extLst>
          </p:cNvPr>
          <p:cNvSpPr/>
          <p:nvPr/>
        </p:nvSpPr>
        <p:spPr>
          <a:xfrm>
            <a:off x="9025545" y="4020697"/>
            <a:ext cx="422031" cy="1525772"/>
          </a:xfrm>
          <a:prstGeom prst="leftBrace">
            <a:avLst/>
          </a:prstGeom>
          <a:ln w="28575">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0" name="TextBox 19">
            <a:extLst>
              <a:ext uri="{FF2B5EF4-FFF2-40B4-BE49-F238E27FC236}">
                <a16:creationId xmlns:a16="http://schemas.microsoft.com/office/drawing/2014/main" id="{F782AD5B-870B-B24E-E4BC-D4828B58A3EA}"/>
              </a:ext>
            </a:extLst>
          </p:cNvPr>
          <p:cNvSpPr txBox="1"/>
          <p:nvPr/>
        </p:nvSpPr>
        <p:spPr>
          <a:xfrm>
            <a:off x="9407943" y="4015033"/>
            <a:ext cx="2205540" cy="369332"/>
          </a:xfrm>
          <a:prstGeom prst="rect">
            <a:avLst/>
          </a:prstGeom>
          <a:noFill/>
        </p:spPr>
        <p:txBody>
          <a:bodyPr wrap="none" rtlCol="0">
            <a:spAutoFit/>
          </a:bodyPr>
          <a:lstStyle/>
          <a:p>
            <a:r>
              <a:rPr lang="es-ES" dirty="0">
                <a:solidFill>
                  <a:schemeClr val="accent2"/>
                </a:solidFill>
              </a:rPr>
              <a:t>Mover a la izquierda</a:t>
            </a:r>
            <a:endParaRPr lang="es-ES_tradnl" dirty="0"/>
          </a:p>
        </p:txBody>
      </p:sp>
      <p:sp>
        <p:nvSpPr>
          <p:cNvPr id="21" name="TextBox 20">
            <a:extLst>
              <a:ext uri="{FF2B5EF4-FFF2-40B4-BE49-F238E27FC236}">
                <a16:creationId xmlns:a16="http://schemas.microsoft.com/office/drawing/2014/main" id="{E72F66CE-DA33-BFC1-20B0-A031023803C6}"/>
              </a:ext>
            </a:extLst>
          </p:cNvPr>
          <p:cNvSpPr txBox="1"/>
          <p:nvPr/>
        </p:nvSpPr>
        <p:spPr>
          <a:xfrm>
            <a:off x="9412407" y="4393953"/>
            <a:ext cx="2056460" cy="369332"/>
          </a:xfrm>
          <a:prstGeom prst="rect">
            <a:avLst/>
          </a:prstGeom>
          <a:noFill/>
        </p:spPr>
        <p:txBody>
          <a:bodyPr wrap="none" rtlCol="0">
            <a:spAutoFit/>
          </a:bodyPr>
          <a:lstStyle/>
          <a:p>
            <a:r>
              <a:rPr lang="es-ES" dirty="0">
                <a:solidFill>
                  <a:schemeClr val="accent3"/>
                </a:solidFill>
              </a:rPr>
              <a:t>Mover a la derecha</a:t>
            </a:r>
            <a:endParaRPr lang="es-ES_tradnl" dirty="0"/>
          </a:p>
        </p:txBody>
      </p:sp>
      <p:sp>
        <p:nvSpPr>
          <p:cNvPr id="22" name="TextBox 21">
            <a:extLst>
              <a:ext uri="{FF2B5EF4-FFF2-40B4-BE49-F238E27FC236}">
                <a16:creationId xmlns:a16="http://schemas.microsoft.com/office/drawing/2014/main" id="{C1D3A5EF-3FBD-0F41-BD11-2134A60F4874}"/>
              </a:ext>
            </a:extLst>
          </p:cNvPr>
          <p:cNvSpPr txBox="1"/>
          <p:nvPr/>
        </p:nvSpPr>
        <p:spPr>
          <a:xfrm>
            <a:off x="9407943" y="4776393"/>
            <a:ext cx="1986441" cy="369332"/>
          </a:xfrm>
          <a:prstGeom prst="rect">
            <a:avLst/>
          </a:prstGeom>
          <a:noFill/>
        </p:spPr>
        <p:txBody>
          <a:bodyPr wrap="none" rtlCol="0">
            <a:spAutoFit/>
          </a:bodyPr>
          <a:lstStyle/>
          <a:p>
            <a:r>
              <a:rPr lang="es-ES" dirty="0">
                <a:solidFill>
                  <a:schemeClr val="accent5"/>
                </a:solidFill>
              </a:rPr>
              <a:t>Limpiar el espacio</a:t>
            </a:r>
            <a:endParaRPr lang="es-ES_tradnl" dirty="0"/>
          </a:p>
        </p:txBody>
      </p:sp>
      <p:sp>
        <p:nvSpPr>
          <p:cNvPr id="23" name="TextBox 22">
            <a:extLst>
              <a:ext uri="{FF2B5EF4-FFF2-40B4-BE49-F238E27FC236}">
                <a16:creationId xmlns:a16="http://schemas.microsoft.com/office/drawing/2014/main" id="{F891A8C3-43CB-AB0F-01C7-395F298F0D31}"/>
              </a:ext>
            </a:extLst>
          </p:cNvPr>
          <p:cNvSpPr txBox="1"/>
          <p:nvPr/>
        </p:nvSpPr>
        <p:spPr>
          <a:xfrm>
            <a:off x="9407943" y="5148557"/>
            <a:ext cx="1627369" cy="369332"/>
          </a:xfrm>
          <a:prstGeom prst="rect">
            <a:avLst/>
          </a:prstGeom>
          <a:noFill/>
        </p:spPr>
        <p:txBody>
          <a:bodyPr wrap="none" rtlCol="0">
            <a:spAutoFit/>
          </a:bodyPr>
          <a:lstStyle/>
          <a:p>
            <a:r>
              <a:rPr lang="es-ES" dirty="0">
                <a:solidFill>
                  <a:schemeClr val="accent1"/>
                </a:solidFill>
              </a:rPr>
              <a:t>No hacer nada</a:t>
            </a:r>
            <a:endParaRPr lang="es-ES_tradnl" dirty="0"/>
          </a:p>
        </p:txBody>
      </p:sp>
    </p:spTree>
    <p:extLst>
      <p:ext uri="{BB962C8B-B14F-4D97-AF65-F5344CB8AC3E}">
        <p14:creationId xmlns:p14="http://schemas.microsoft.com/office/powerpoint/2010/main" val="1528677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D8DC-7C7E-E133-0875-FDEA4D5E4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776732-4B6C-19E1-21AC-03E20568EE47}"/>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844DF199-4FA2-FEDA-8BBB-5832AFEDA45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601CB7C7-5C99-9A94-6F42-8F0BE22BEC71}"/>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6AC67CB5-C2D7-103B-A012-EAF3317B7A6E}"/>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CEA16B88-BB5D-3DD4-8E00-D69FBA1C4444}"/>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5B06F970-DCFB-A4CC-8AE8-013A60D075D4}"/>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DA8C0F01-8D92-1EE1-0A7E-F4B7BEF84D11}"/>
                </a:ext>
              </a:extLst>
            </p:cNvPr>
            <p:cNvSpPr/>
            <p:nvPr/>
          </p:nvSpPr>
          <p:spPr>
            <a:xfrm>
              <a:off x="2116529"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D7FCF62B-428C-798C-5188-208F1521789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995481D3-3E27-C0CD-0F36-6F0870A14359}"/>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6D9E9DD9-CC4B-13DE-FA00-AA831EE915B8}"/>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2A4BE730-0385-C0B2-8720-00BDACDA74DB}"/>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CB105436-76DA-B54B-1DE1-0657D8D09628}"/>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03F405-4550-F99A-272A-53A9A607F0EA}"/>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E3CC28-D3CE-91A1-CF54-C2BA8CFE0CD1}"/>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EFC557-21CE-9B97-856B-F30DC81BF6BF}"/>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2703EC-4FB0-7B20-5238-29EF37C978A4}"/>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6F3DFC-6D57-C6F7-EC06-F7BDA23C408D}"/>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A51C6D60-D5EC-E90A-F59B-F0395C8E5B1A}"/>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8D3A42D3-1B6B-1547-4855-2DD22AD30ABD}"/>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4" name="Rectangle 13">
            <a:extLst>
              <a:ext uri="{FF2B5EF4-FFF2-40B4-BE49-F238E27FC236}">
                <a16:creationId xmlns:a16="http://schemas.microsoft.com/office/drawing/2014/main" id="{0DF3E9F7-49B3-EC43-A94A-F9F25B0B5ACF}"/>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5" name="Rectangle 14">
            <a:extLst>
              <a:ext uri="{FF2B5EF4-FFF2-40B4-BE49-F238E27FC236}">
                <a16:creationId xmlns:a16="http://schemas.microsoft.com/office/drawing/2014/main" id="{6C64D1DA-D9A6-D8A8-1E79-EBF5D02CF0C2}"/>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5F7A7F1E-672C-06EC-49F8-C1CD1153070B}"/>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A018F786-9CB5-89B3-D874-B1E16759D6D8}"/>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A5DD276C-357D-841E-C450-C0BE34344FDB}"/>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F98693B5-7793-9056-878D-F1B1485615D3}"/>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57358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5BC3-E75E-B575-BEA5-43AA769AB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322A8-20F3-6D14-2379-4D3BE943C8CF}"/>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60538B66-A4A8-C1CF-0257-77C8342BA67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9EF5D52-263B-DD69-605B-ACE71E99603A}"/>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14FC84A4-01AC-98EF-90DB-520EB88CB4DD}"/>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C343D7E1-5E49-C93B-46C1-F1A18B063776}"/>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8129A24B-5C8F-B424-15BA-75178742A12C}"/>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B37166C8-1A82-5AEA-26B8-4EEDCF6107AB}"/>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8A37A06B-CE4B-F7DA-9A89-586024A198B8}"/>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F770796E-7D4C-E432-8BE7-707EB9FB1A49}"/>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58E643DD-54BE-673C-080C-C319CB1130E3}"/>
                </a:ext>
              </a:extLst>
            </p:cNvPr>
            <p:cNvSpPr/>
            <p:nvPr/>
          </p:nvSpPr>
          <p:spPr>
            <a:xfrm>
              <a:off x="1847169" y="48842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7A5F4A5B-611B-8000-F50A-2B28C9BB1DE5}"/>
                </a:ext>
              </a:extLst>
            </p:cNvPr>
            <p:cNvSpPr/>
            <p:nvPr/>
          </p:nvSpPr>
          <p:spPr>
            <a:xfrm>
              <a:off x="2375415"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BB9DF89E-6D01-944B-0EA2-A6633CD452AF}"/>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B00CE4-F8EA-6573-6253-39C1D4EFCE43}"/>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40F23A-9EED-0C81-9D03-554252B6D36D}"/>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1AB88C-E105-A669-10FE-E67C357FA5A8}"/>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B54CD35-6678-7A38-42AB-ABE5D1E7D389}"/>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4EB20E9-10B5-5649-A060-5892BD6D2E70}"/>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49751DD-5932-A338-7F19-A52ABA1E2934}"/>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3E242647-2A1A-14E3-32F6-C82A4E03D736}"/>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sp>
        <p:nvSpPr>
          <p:cNvPr id="14" name="Rectangle 13">
            <a:extLst>
              <a:ext uri="{FF2B5EF4-FFF2-40B4-BE49-F238E27FC236}">
                <a16:creationId xmlns:a16="http://schemas.microsoft.com/office/drawing/2014/main" id="{0C5BD7F5-D167-4A00-7727-5E43CAC16327}"/>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5" name="Rectangle 14">
            <a:extLst>
              <a:ext uri="{FF2B5EF4-FFF2-40B4-BE49-F238E27FC236}">
                <a16:creationId xmlns:a16="http://schemas.microsoft.com/office/drawing/2014/main" id="{77F21CA2-6924-6088-A337-D553DF397B4B}"/>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6" name="Rectangle 15">
            <a:extLst>
              <a:ext uri="{FF2B5EF4-FFF2-40B4-BE49-F238E27FC236}">
                <a16:creationId xmlns:a16="http://schemas.microsoft.com/office/drawing/2014/main" id="{2D725443-07A4-239C-B997-CD9936C29404}"/>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B02423A4-FAF2-0A7B-5472-385B7C955BD2}"/>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4E85EAC7-1DFF-F3FC-1FD7-F537CB0F6BE7}"/>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7C8E9CA4-CF06-4211-0DB5-9D79F1E19787}"/>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6732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88BA-DCCA-6063-6F2F-CA22F05B9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C4C72-A415-B799-DFEB-25D1C0C9175D}"/>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8C5387F0-2E24-95FF-9E5A-CA5890BB2ED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BB398A9-F0B3-2312-1CF8-CAD7CB81B05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75A0E588-695D-62C9-F689-AF94A1CF9C1A}"/>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EE6D90D5-0ED4-CE74-B95E-63FED0235FDF}"/>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010112B1-5BD1-698E-544D-A1A82844221D}"/>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3BB6A3E8-9343-9D41-89C2-28A20EB86632}"/>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DD59099C-05A7-E366-B5B7-C6EA1FC849DC}"/>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FAC31668-34E4-C79C-2D56-C0F7095BA905}"/>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955EDF9A-7ACA-B82A-1E45-791854EC92A2}"/>
                </a:ext>
              </a:extLst>
            </p:cNvPr>
            <p:cNvSpPr/>
            <p:nvPr/>
          </p:nvSpPr>
          <p:spPr>
            <a:xfrm>
              <a:off x="1847169" y="48842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D35B0F03-F14D-ACA8-90E9-EDF74B5DF994}"/>
                </a:ext>
              </a:extLst>
            </p:cNvPr>
            <p:cNvSpPr/>
            <p:nvPr/>
          </p:nvSpPr>
          <p:spPr>
            <a:xfrm>
              <a:off x="2375415" y="488068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B1ED423C-5FF5-164E-1203-08B9030D08D7}"/>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9FF516-7BD7-4098-6006-BE64E40717CE}"/>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2CC28B-3611-4D58-3A18-C871C3D19440}"/>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0EED2F-31CC-CCC8-F7B2-77ABF52C79ED}"/>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F00A4D-2166-CF1B-4059-96445A3F011C}"/>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FBC1BE3-4107-707C-4DF4-64118AC352A7}"/>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B30B33E-D2AD-1B67-9D41-897E616796B0}"/>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B27720E9-1C7C-0CEC-A43C-094E52217499}"/>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4" name="Rectangle 13">
            <a:extLst>
              <a:ext uri="{FF2B5EF4-FFF2-40B4-BE49-F238E27FC236}">
                <a16:creationId xmlns:a16="http://schemas.microsoft.com/office/drawing/2014/main" id="{2806C647-5643-E298-B9F8-2FC1A409141D}"/>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5" name="Rectangle 14">
            <a:extLst>
              <a:ext uri="{FF2B5EF4-FFF2-40B4-BE49-F238E27FC236}">
                <a16:creationId xmlns:a16="http://schemas.microsoft.com/office/drawing/2014/main" id="{35C30513-21CF-22A5-4F67-4CD427A796D4}"/>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Rectangle 15">
            <a:extLst>
              <a:ext uri="{FF2B5EF4-FFF2-40B4-BE49-F238E27FC236}">
                <a16:creationId xmlns:a16="http://schemas.microsoft.com/office/drawing/2014/main" id="{FD2E9156-DB58-B1E3-C325-C9FA80511D73}"/>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8BA64038-9A07-2EDC-347E-86E8F930CF16}"/>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167F7911-3291-45EC-482B-DE2403815A8A}"/>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F99C0542-BA00-3E36-BABF-4390B0448821}"/>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0757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8E08F-B16F-4073-4FCF-9468B34D0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55A1E-CA19-E865-2A2D-7A87DF7C6842}"/>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82CDA8BE-8757-6283-9613-16C9735B27A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71E0F0BC-1866-BB16-F3DA-AF4513CB32E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5AB9D485-5078-7809-5A39-BCC35F3ECEB5}"/>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BB71E34D-66A2-9748-DA3A-1C9CB6067813}"/>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946E7BF2-2CBB-AD20-0424-53602492E352}"/>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A9F2A323-B614-8267-D076-7A647E9BE3D3}"/>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334B2F5F-FDEE-A091-46C4-D6A65E819CFE}"/>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90C0B2FA-A22E-F4A4-DAE3-4FBA34CE874C}"/>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37F0647F-3A44-3648-A48D-0BFE71730852}"/>
                </a:ext>
              </a:extLst>
            </p:cNvPr>
            <p:cNvSpPr/>
            <p:nvPr/>
          </p:nvSpPr>
          <p:spPr>
            <a:xfrm>
              <a:off x="1847169" y="48842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6C40BCA9-107C-138C-D56B-FCB8D532CBAC}"/>
                </a:ext>
              </a:extLst>
            </p:cNvPr>
            <p:cNvSpPr/>
            <p:nvPr/>
          </p:nvSpPr>
          <p:spPr>
            <a:xfrm>
              <a:off x="2375415" y="488068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06B97F1D-789A-9273-7C6B-1A29224C2C22}"/>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8F31D3-69BD-D690-7DDD-EB9EDA305207}"/>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80A100-C7ED-2446-2D36-A784FE225EAF}"/>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5FA9D9B-9AB0-14D8-4F04-C4D73DCA7FA2}"/>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8EE7F8B-B42F-5722-2887-F90189E1321D}"/>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3CE179-DABE-06EB-C009-2ACFC0A58266}"/>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2DC2AE2-B855-322A-5120-66235493BECD}"/>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C31EBC15-0663-FE01-E208-094FA569F3C0}"/>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Rectangle 13">
            <a:extLst>
              <a:ext uri="{FF2B5EF4-FFF2-40B4-BE49-F238E27FC236}">
                <a16:creationId xmlns:a16="http://schemas.microsoft.com/office/drawing/2014/main" id="{BD2C67A6-F338-E1F9-2093-9B6D6FDB6232}"/>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5" name="Rectangle 14">
            <a:extLst>
              <a:ext uri="{FF2B5EF4-FFF2-40B4-BE49-F238E27FC236}">
                <a16:creationId xmlns:a16="http://schemas.microsoft.com/office/drawing/2014/main" id="{417A9D7E-4457-1018-56E2-65827A5D8C3B}"/>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Rectangle 15">
            <a:extLst>
              <a:ext uri="{FF2B5EF4-FFF2-40B4-BE49-F238E27FC236}">
                <a16:creationId xmlns:a16="http://schemas.microsoft.com/office/drawing/2014/main" id="{BC3DA469-00DC-AF88-5A00-F746838DAC03}"/>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DD8E7AE1-407B-9687-EBDB-D38EEE68C58E}"/>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FC15E470-4E1E-1F35-EBCF-5F3B5109B385}"/>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0FEFBF4F-26B2-7696-3F4B-787C0C45ACEE}"/>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14831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A1B23-95B5-9E63-CE4C-76452130D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3DDEC-D6BA-2D9D-B3F8-0D63CA34903C}"/>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2A825812-570E-787B-C4E7-D0E444FC2B0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0D1C5D66-9656-6954-2440-57403F5FFEE1}"/>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grpSp>
        <p:nvGrpSpPr>
          <p:cNvPr id="9" name="Group 8">
            <a:extLst>
              <a:ext uri="{FF2B5EF4-FFF2-40B4-BE49-F238E27FC236}">
                <a16:creationId xmlns:a16="http://schemas.microsoft.com/office/drawing/2014/main" id="{73587CD5-042F-0242-BF85-DEDE7D06F29A}"/>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97948DB3-BF6F-45E8-D793-DB934743735C}"/>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A4C67440-6433-D33B-2174-6AD4AACEE247}"/>
                </a:ext>
              </a:extLst>
            </p:cNvPr>
            <p:cNvSpPr/>
            <p:nvPr/>
          </p:nvSpPr>
          <p:spPr>
            <a:xfrm>
              <a:off x="1124518"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D146C211-B213-6EFF-9454-E1924A81067E}"/>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2BEA6AC1-55CB-4A6F-BA87-CCAF162BEA61}"/>
                </a:ext>
              </a:extLst>
            </p:cNvPr>
            <p:cNvSpPr/>
            <p:nvPr/>
          </p:nvSpPr>
          <p:spPr>
            <a:xfrm>
              <a:off x="847549"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57" name="Oval 56">
              <a:extLst>
                <a:ext uri="{FF2B5EF4-FFF2-40B4-BE49-F238E27FC236}">
                  <a16:creationId xmlns:a16="http://schemas.microsoft.com/office/drawing/2014/main" id="{0291E910-D328-AC72-26AB-F79586AEF1B1}"/>
                </a:ext>
              </a:extLst>
            </p:cNvPr>
            <p:cNvSpPr/>
            <p:nvPr/>
          </p:nvSpPr>
          <p:spPr>
            <a:xfrm>
              <a:off x="1358678" y="488068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58" name="Oval 57">
              <a:extLst>
                <a:ext uri="{FF2B5EF4-FFF2-40B4-BE49-F238E27FC236}">
                  <a16:creationId xmlns:a16="http://schemas.microsoft.com/office/drawing/2014/main" id="{9A040F55-132B-176F-18FB-057241B14EF2}"/>
                </a:ext>
              </a:extLst>
            </p:cNvPr>
            <p:cNvSpPr/>
            <p:nvPr/>
          </p:nvSpPr>
          <p:spPr>
            <a:xfrm>
              <a:off x="1847169" y="48842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93C3F8E1-C40B-96D8-89DB-8BF386D42D50}"/>
                </a:ext>
              </a:extLst>
            </p:cNvPr>
            <p:cNvSpPr/>
            <p:nvPr/>
          </p:nvSpPr>
          <p:spPr>
            <a:xfrm>
              <a:off x="2375415" y="488068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6581CEEE-3585-F83C-EBBE-58205C136C38}"/>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A228E82-7E64-BD20-F7E0-6153819E7415}"/>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F059C9-D013-13A7-220D-50A1E8D3B73B}"/>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B30E63-3761-DD60-6280-A0216A011664}"/>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23490A4-3D55-78A8-D4FB-ECDABF83563E}"/>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5A15FBD-6D65-9523-3D98-EB06A13DBDEC}"/>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70D5740-82CD-70E5-2EC1-C8F9DC36479F}"/>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4B868896-403A-BA9C-36C3-13EC1FF286E7}"/>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4" name="Rectangle 13">
            <a:extLst>
              <a:ext uri="{FF2B5EF4-FFF2-40B4-BE49-F238E27FC236}">
                <a16:creationId xmlns:a16="http://schemas.microsoft.com/office/drawing/2014/main" id="{1FD53947-9E1F-67AB-FFFD-53B0376D9B68}"/>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5" name="Rectangle 14">
            <a:extLst>
              <a:ext uri="{FF2B5EF4-FFF2-40B4-BE49-F238E27FC236}">
                <a16:creationId xmlns:a16="http://schemas.microsoft.com/office/drawing/2014/main" id="{6ABF1593-38FA-3878-C820-8DC7BC05A1BC}"/>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Rectangle 15">
            <a:extLst>
              <a:ext uri="{FF2B5EF4-FFF2-40B4-BE49-F238E27FC236}">
                <a16:creationId xmlns:a16="http://schemas.microsoft.com/office/drawing/2014/main" id="{ADE27BB8-A782-1772-69A3-879B3169C8DD}"/>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6D69FB08-E5C1-48A3-9D25-75309ACE58ED}"/>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201CE7B3-7960-84C6-F522-3BADC761C868}"/>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843026E-8E36-332B-7270-9C6B7AED2822}"/>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541728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0"/>
            <a:ext cx="10691263" cy="35175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Para los casos de árboles muy grandes o infinitos, se puede limitar la búsqueda en profundidad hasta un cierto nivel. Por ejemplo, si elegimos una profundidad de 2, se llegaría hasta los nodos B y C.</a:t>
            </a:r>
          </a:p>
          <a:p>
            <a:pPr marL="0" indent="0">
              <a:buFont typeface="Arial" panose="020B0604020202020204" pitchFamily="34" charset="0"/>
              <a:buNone/>
            </a:pPr>
            <a:r>
              <a:rPr lang="es-ES" sz="2400" dirty="0"/>
              <a:t>Esto restringe que tan profundo avanza, pero la dificultad está en que se debe elegir la profundidad. </a:t>
            </a:r>
          </a:p>
          <a:p>
            <a:pPr marL="0" indent="0">
              <a:buNone/>
            </a:pPr>
            <a:r>
              <a:rPr lang="es-ES" sz="2400" dirty="0"/>
              <a:t>Complejidad en tiempo O(</a:t>
            </a:r>
            <a:r>
              <a:rPr lang="es-ES" sz="2400" dirty="0" err="1"/>
              <a:t>b</a:t>
            </a:r>
            <a:r>
              <a:rPr lang="es-ES" sz="2400" baseline="30000" dirty="0" err="1"/>
              <a:t>l</a:t>
            </a:r>
            <a:r>
              <a:rPr lang="es-ES" sz="2400" dirty="0"/>
              <a:t>) y en memoria O(</a:t>
            </a:r>
            <a:r>
              <a:rPr lang="es-ES" sz="2400" dirty="0" err="1"/>
              <a:t>bl</a:t>
            </a:r>
            <a:r>
              <a:rPr lang="es-ES" sz="2400" dirty="0"/>
              <a:t>) </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2427313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D90DB-646A-659C-269D-5D45D2CCC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43DFF-986F-BAF4-0703-EC70BAB7455C}"/>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E52E568A-0A5A-8AF7-9783-479D0845E47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A2312557-BEDD-EEA9-83C2-C6B699D96C3B}"/>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(Limite 2)</a:t>
            </a:r>
          </a:p>
        </p:txBody>
      </p:sp>
      <p:grpSp>
        <p:nvGrpSpPr>
          <p:cNvPr id="9" name="Group 8">
            <a:extLst>
              <a:ext uri="{FF2B5EF4-FFF2-40B4-BE49-F238E27FC236}">
                <a16:creationId xmlns:a16="http://schemas.microsoft.com/office/drawing/2014/main" id="{4DF84FF2-DCE9-CCCA-3B6C-E7E5BF6F74E4}"/>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7812430F-99D9-BAA4-FF53-0054CA92D2D0}"/>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769C410B-3CE9-A32D-2C2D-6E179CCC37A6}"/>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47E9F720-BAB1-A324-B67A-FCA589920772}"/>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10E04FD2-A21B-AFAF-B7F3-6372282C02F5}"/>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B94FC13C-620B-2EF5-5594-AFA91EA850F9}"/>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86D553B8-285E-7671-A096-DF9A9FF28E25}"/>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A3661A57-187F-5323-C382-C902962A87AC}"/>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E5C421EC-B1DA-4F3E-117D-3997096ED834}"/>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E8A875-5C16-A1EA-FDC6-E05700E4FCEF}"/>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8E7DBFE-E2FD-626B-591A-6B0798411188}"/>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C8D0376-B0BE-9A5D-A992-724F57531B54}"/>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820352-60D3-C5D0-8399-1B46B4AEDFE5}"/>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87FAFB-5097-D7C9-C997-8B9FA08786F5}"/>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30FABF5A-5F5D-8CD8-461C-43863ED2BE20}"/>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0225BDA7-C90F-CE66-32C9-E43C36A267E7}"/>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55094017-F106-CCA7-1637-B4DF7ADF526D}"/>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8D64878C-BE9D-A467-F437-1BACF065E807}"/>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ED54DDDB-8869-C609-288F-08706263F609}"/>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6890ACC5-6307-86D9-2675-64307712CE1D}"/>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2233C166-66BD-17BF-D9E3-4EF0A4A8B52C}"/>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F1049815-0B51-F66A-A63C-12AE705849F0}"/>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1816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8705-D4B9-BF90-B654-42AA280CC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FCCC2-B3ED-105B-A268-D19901E86B60}"/>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AB35FAE0-4DCE-A4DC-86B5-5682C7260D3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F0BBBDFD-E522-F135-3E0F-C47AA484DA1A}"/>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(Limite 2)</a:t>
            </a:r>
          </a:p>
        </p:txBody>
      </p:sp>
      <p:grpSp>
        <p:nvGrpSpPr>
          <p:cNvPr id="9" name="Group 8">
            <a:extLst>
              <a:ext uri="{FF2B5EF4-FFF2-40B4-BE49-F238E27FC236}">
                <a16:creationId xmlns:a16="http://schemas.microsoft.com/office/drawing/2014/main" id="{713102AB-02B7-EE7E-DB6B-ADC6C4ABC02D}"/>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99592B7E-EF8C-0DC8-DC84-5C25814F219C}"/>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2647AC16-8209-4593-AF22-F9489DA56CD0}"/>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195B6CA0-CB94-8C83-5556-32FE44093985}"/>
                </a:ext>
              </a:extLst>
            </p:cNvPr>
            <p:cNvSpPr/>
            <p:nvPr/>
          </p:nvSpPr>
          <p:spPr>
            <a:xfrm>
              <a:off x="2116529"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FD94E59B-3348-439D-0ADF-A0172BF1D56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1DCB8ADC-98F1-3475-9CC8-3CD1DE057136}"/>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0358C0A1-F0F4-251B-1682-6797549C3312}"/>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83636CE3-D334-99C6-CC82-3D51DB247768}"/>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AB4B0B14-282C-E4D7-B4FD-D98F4EB3FDD5}"/>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3C6BAD-2B00-0F8A-97CA-671B0637A5B3}"/>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A19CE2-FBBA-3548-C6D1-0317E277FD5C}"/>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C013ED-B75A-92B8-559B-A34CDC1F7094}"/>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B96684-F0D9-62C7-1B90-313F11B732F5}"/>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99FD2A-9465-0C81-0560-DF4793F25A25}"/>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416655D-E49A-10D6-06FD-2DD25CF1B733}"/>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8B646021-8D1C-5598-D38B-7AA3116BF50B}"/>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4" name="Rectangle 13">
            <a:extLst>
              <a:ext uri="{FF2B5EF4-FFF2-40B4-BE49-F238E27FC236}">
                <a16:creationId xmlns:a16="http://schemas.microsoft.com/office/drawing/2014/main" id="{350651C5-706E-7E2C-DBBC-D70AE83AE87F}"/>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5" name="Rectangle 14">
            <a:extLst>
              <a:ext uri="{FF2B5EF4-FFF2-40B4-BE49-F238E27FC236}">
                <a16:creationId xmlns:a16="http://schemas.microsoft.com/office/drawing/2014/main" id="{EA5475B8-B3E7-745A-4C45-9980B9C07ABA}"/>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Rectangle 15">
            <a:extLst>
              <a:ext uri="{FF2B5EF4-FFF2-40B4-BE49-F238E27FC236}">
                <a16:creationId xmlns:a16="http://schemas.microsoft.com/office/drawing/2014/main" id="{8C70FAEA-3086-BA71-F884-46BBDC956EEE}"/>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8ADEFF7A-FF81-294F-4B9A-CF169BF5258D}"/>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A98F4E6B-A90F-2623-9226-F1E42A6D5CEB}"/>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81442F53-F8E9-DE5B-C800-AC3ECD4DE7D8}"/>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6709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7E84E-D409-5951-5919-C68949FD0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D627B-C275-B7CD-E02F-81D7CB7F1BFA}"/>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9400A772-950F-693D-1FD6-48EF7043FFF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E71231B7-BF99-3971-0437-67E6913187B9}"/>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(Limite 2)</a:t>
            </a:r>
          </a:p>
        </p:txBody>
      </p:sp>
      <p:grpSp>
        <p:nvGrpSpPr>
          <p:cNvPr id="9" name="Group 8">
            <a:extLst>
              <a:ext uri="{FF2B5EF4-FFF2-40B4-BE49-F238E27FC236}">
                <a16:creationId xmlns:a16="http://schemas.microsoft.com/office/drawing/2014/main" id="{44073269-4262-FC22-3C91-414369D76446}"/>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3DE8CF4F-6BB4-2413-B4C1-BAFAB9B6F19A}"/>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15AC5AD8-651D-38BE-1B10-692DC40642F5}"/>
                </a:ext>
              </a:extLst>
            </p:cNvPr>
            <p:cNvSpPr/>
            <p:nvPr/>
          </p:nvSpPr>
          <p:spPr>
            <a:xfrm>
              <a:off x="1124518"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0D5BAE43-11C6-C7A6-C394-28AD7383776C}"/>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F0C49F5B-46DC-FE14-9189-8E9080745C60}"/>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6AC8231D-319D-9171-03AC-C5CA63F61DDD}"/>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F2C9897A-A927-1E8E-0410-6399F682A3B4}"/>
                </a:ext>
              </a:extLst>
            </p:cNvPr>
            <p:cNvSpPr/>
            <p:nvPr/>
          </p:nvSpPr>
          <p:spPr>
            <a:xfrm>
              <a:off x="1847169" y="4884226"/>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85F9AE5C-6976-B6E3-3AF4-EF2C855495CE}"/>
                </a:ext>
              </a:extLst>
            </p:cNvPr>
            <p:cNvSpPr/>
            <p:nvPr/>
          </p:nvSpPr>
          <p:spPr>
            <a:xfrm>
              <a:off x="2375415" y="4880688"/>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7DBD8828-FE64-FA8A-99E8-92DD0C24B057}"/>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51578A-9734-3CA1-1EC1-FD4E07D21DB0}"/>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29DD23-BCDF-B22F-7DAE-4EE7A43B85C2}"/>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53CEFA-9F87-9C95-1FF8-BC7DDCE8A0A5}"/>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798DBD-6504-B4FF-8875-FC8EEDCED37F}"/>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E3E7A9-A019-C196-9903-55F155DB2035}"/>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8A3010FC-AD0F-CDCA-C532-A5CDA0524CF7}"/>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A1C168B0-9F09-D67D-D0EE-1BB68428E0D2}"/>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Rectangle 13">
            <a:extLst>
              <a:ext uri="{FF2B5EF4-FFF2-40B4-BE49-F238E27FC236}">
                <a16:creationId xmlns:a16="http://schemas.microsoft.com/office/drawing/2014/main" id="{FFDD6A86-44BD-7FBE-280A-22CBE45EB943}"/>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5" name="Rectangle 14">
            <a:extLst>
              <a:ext uri="{FF2B5EF4-FFF2-40B4-BE49-F238E27FC236}">
                <a16:creationId xmlns:a16="http://schemas.microsoft.com/office/drawing/2014/main" id="{8F57CE10-6D94-AAE6-2268-111C69647D76}"/>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Rectangle 15">
            <a:extLst>
              <a:ext uri="{FF2B5EF4-FFF2-40B4-BE49-F238E27FC236}">
                <a16:creationId xmlns:a16="http://schemas.microsoft.com/office/drawing/2014/main" id="{F7490393-6FE3-A6B1-BDFD-3DB4321045CB}"/>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4B1ED7C3-7238-33B7-3EEB-FC4CEC1E99A3}"/>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64F669B0-C9FF-4F28-2723-C4EA873FCE5E}"/>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2F0BC913-64F3-A703-510D-05DEDE30263B}"/>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0027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ECA2-32A4-D80A-FBBC-6E2E339B4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B4270-FBAA-6044-CA2B-573162E120E2}"/>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82665C2A-D453-F8BF-20E3-22862D69175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BE01F33-2A22-018B-79CB-D906FC8AE549}"/>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(Limite 2)</a:t>
            </a:r>
          </a:p>
        </p:txBody>
      </p:sp>
      <p:grpSp>
        <p:nvGrpSpPr>
          <p:cNvPr id="9" name="Group 8">
            <a:extLst>
              <a:ext uri="{FF2B5EF4-FFF2-40B4-BE49-F238E27FC236}">
                <a16:creationId xmlns:a16="http://schemas.microsoft.com/office/drawing/2014/main" id="{F4D1CA99-62E7-EAE7-BCA0-7DFC780EFB4E}"/>
              </a:ext>
            </a:extLst>
          </p:cNvPr>
          <p:cNvGrpSpPr/>
          <p:nvPr/>
        </p:nvGrpSpPr>
        <p:grpSpPr>
          <a:xfrm>
            <a:off x="2152576" y="2902217"/>
            <a:ext cx="3287072" cy="2487387"/>
            <a:chOff x="847549" y="3870526"/>
            <a:chExt cx="1845918" cy="1331752"/>
          </a:xfrm>
        </p:grpSpPr>
        <p:sp>
          <p:nvSpPr>
            <p:cNvPr id="53" name="Oval 52">
              <a:extLst>
                <a:ext uri="{FF2B5EF4-FFF2-40B4-BE49-F238E27FC236}">
                  <a16:creationId xmlns:a16="http://schemas.microsoft.com/office/drawing/2014/main" id="{CE88DAAD-E933-5428-A2C5-F52A537DD3E4}"/>
                </a:ext>
              </a:extLst>
            </p:cNvPr>
            <p:cNvSpPr/>
            <p:nvPr/>
          </p:nvSpPr>
          <p:spPr>
            <a:xfrm>
              <a:off x="1633400" y="3870526"/>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EF7901E2-79F1-C6FA-63EE-28908F354A29}"/>
                </a:ext>
              </a:extLst>
            </p:cNvPr>
            <p:cNvSpPr/>
            <p:nvPr/>
          </p:nvSpPr>
          <p:spPr>
            <a:xfrm>
              <a:off x="1124518"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B</a:t>
              </a:r>
            </a:p>
          </p:txBody>
        </p:sp>
        <p:sp>
          <p:nvSpPr>
            <p:cNvPr id="55" name="Oval 54">
              <a:extLst>
                <a:ext uri="{FF2B5EF4-FFF2-40B4-BE49-F238E27FC236}">
                  <a16:creationId xmlns:a16="http://schemas.microsoft.com/office/drawing/2014/main" id="{C929C686-53C0-2EDA-E56A-187D59C15D53}"/>
                </a:ext>
              </a:extLst>
            </p:cNvPr>
            <p:cNvSpPr/>
            <p:nvPr/>
          </p:nvSpPr>
          <p:spPr>
            <a:xfrm>
              <a:off x="2116529" y="4381998"/>
              <a:ext cx="318052" cy="31805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A2BBECD5-53D0-223D-DB28-BD74A7DB2414}"/>
                </a:ext>
              </a:extLst>
            </p:cNvPr>
            <p:cNvSpPr/>
            <p:nvPr/>
          </p:nvSpPr>
          <p:spPr>
            <a:xfrm>
              <a:off x="847549" y="4880688"/>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57" name="Oval 56">
              <a:extLst>
                <a:ext uri="{FF2B5EF4-FFF2-40B4-BE49-F238E27FC236}">
                  <a16:creationId xmlns:a16="http://schemas.microsoft.com/office/drawing/2014/main" id="{77FA9B0B-E23D-B30C-8928-B678DEA3B00D}"/>
                </a:ext>
              </a:extLst>
            </p:cNvPr>
            <p:cNvSpPr/>
            <p:nvPr/>
          </p:nvSpPr>
          <p:spPr>
            <a:xfrm>
              <a:off x="1358678" y="4880688"/>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58" name="Oval 57">
              <a:extLst>
                <a:ext uri="{FF2B5EF4-FFF2-40B4-BE49-F238E27FC236}">
                  <a16:creationId xmlns:a16="http://schemas.microsoft.com/office/drawing/2014/main" id="{0CEA31DE-9CB8-B247-B611-0B49269B6553}"/>
                </a:ext>
              </a:extLst>
            </p:cNvPr>
            <p:cNvSpPr/>
            <p:nvPr/>
          </p:nvSpPr>
          <p:spPr>
            <a:xfrm>
              <a:off x="1847169" y="4884226"/>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59" name="Oval 58">
              <a:extLst>
                <a:ext uri="{FF2B5EF4-FFF2-40B4-BE49-F238E27FC236}">
                  <a16:creationId xmlns:a16="http://schemas.microsoft.com/office/drawing/2014/main" id="{9EC076BC-C980-3F6D-5DE4-A2047B7BCC25}"/>
                </a:ext>
              </a:extLst>
            </p:cNvPr>
            <p:cNvSpPr/>
            <p:nvPr/>
          </p:nvSpPr>
          <p:spPr>
            <a:xfrm>
              <a:off x="2375415" y="4880688"/>
              <a:ext cx="318052" cy="318052"/>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60" name="Straight Connector 59">
              <a:extLst>
                <a:ext uri="{FF2B5EF4-FFF2-40B4-BE49-F238E27FC236}">
                  <a16:creationId xmlns:a16="http://schemas.microsoft.com/office/drawing/2014/main" id="{2A98FF66-33C1-61B8-0757-005571AFFF90}"/>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575BB1-5EEA-3C53-4749-4A6FA6E834B9}"/>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E0BBE5-9E37-77BB-C34C-01F2160B765E}"/>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1FD1284-FDFB-8657-3D9B-E9C6BE757425}"/>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752F9D8-0133-8B86-FB2D-797790CAEEE8}"/>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8BE52-7B8C-5215-741D-25DBC9DABBD6}"/>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B340812-4DFD-2B59-077D-6E53A1F3FBD0}"/>
              </a:ext>
            </a:extLst>
          </p:cNvPr>
          <p:cNvSpPr txBox="1"/>
          <p:nvPr/>
        </p:nvSpPr>
        <p:spPr>
          <a:xfrm>
            <a:off x="6807541" y="2902217"/>
            <a:ext cx="1332416" cy="369332"/>
          </a:xfrm>
          <a:prstGeom prst="rect">
            <a:avLst/>
          </a:prstGeom>
          <a:noFill/>
        </p:spPr>
        <p:txBody>
          <a:bodyPr wrap="none" rtlCol="0">
            <a:spAutoFit/>
          </a:bodyPr>
          <a:lstStyle/>
          <a:p>
            <a:r>
              <a:rPr lang="es-ES_tradnl" dirty="0"/>
              <a:t>Cola LIFO:</a:t>
            </a:r>
          </a:p>
        </p:txBody>
      </p:sp>
      <p:sp>
        <p:nvSpPr>
          <p:cNvPr id="13" name="Rectangle 12">
            <a:extLst>
              <a:ext uri="{FF2B5EF4-FFF2-40B4-BE49-F238E27FC236}">
                <a16:creationId xmlns:a16="http://schemas.microsoft.com/office/drawing/2014/main" id="{622874EC-73C0-4285-DCEC-4F9844B186E9}"/>
              </a:ext>
            </a:extLst>
          </p:cNvPr>
          <p:cNvSpPr/>
          <p:nvPr/>
        </p:nvSpPr>
        <p:spPr>
          <a:xfrm>
            <a:off x="927644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4" name="Rectangle 13">
            <a:extLst>
              <a:ext uri="{FF2B5EF4-FFF2-40B4-BE49-F238E27FC236}">
                <a16:creationId xmlns:a16="http://schemas.microsoft.com/office/drawing/2014/main" id="{1C38BA26-9E7D-8DD4-F0AE-D3E984052BCA}"/>
              </a:ext>
            </a:extLst>
          </p:cNvPr>
          <p:cNvSpPr/>
          <p:nvPr/>
        </p:nvSpPr>
        <p:spPr>
          <a:xfrm>
            <a:off x="867711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5" name="Rectangle 14">
            <a:extLst>
              <a:ext uri="{FF2B5EF4-FFF2-40B4-BE49-F238E27FC236}">
                <a16:creationId xmlns:a16="http://schemas.microsoft.com/office/drawing/2014/main" id="{355BE6DE-56D0-395B-F86A-65A4E5F9B272}"/>
              </a:ext>
            </a:extLst>
          </p:cNvPr>
          <p:cNvSpPr/>
          <p:nvPr/>
        </p:nvSpPr>
        <p:spPr>
          <a:xfrm>
            <a:off x="8077782"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Rectangle 15">
            <a:extLst>
              <a:ext uri="{FF2B5EF4-FFF2-40B4-BE49-F238E27FC236}">
                <a16:creationId xmlns:a16="http://schemas.microsoft.com/office/drawing/2014/main" id="{2BABD552-8B84-9D97-36C1-5800A3A5FC0C}"/>
              </a:ext>
            </a:extLst>
          </p:cNvPr>
          <p:cNvSpPr/>
          <p:nvPr/>
        </p:nvSpPr>
        <p:spPr>
          <a:xfrm>
            <a:off x="7474935" y="3625976"/>
            <a:ext cx="606365" cy="63708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Rectangle 16">
            <a:extLst>
              <a:ext uri="{FF2B5EF4-FFF2-40B4-BE49-F238E27FC236}">
                <a16:creationId xmlns:a16="http://schemas.microsoft.com/office/drawing/2014/main" id="{69CF01BB-29FB-0492-B641-BD621563B806}"/>
              </a:ext>
            </a:extLst>
          </p:cNvPr>
          <p:cNvSpPr/>
          <p:nvPr/>
        </p:nvSpPr>
        <p:spPr>
          <a:xfrm>
            <a:off x="6866811" y="3628397"/>
            <a:ext cx="606365" cy="632243"/>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cxnSp>
        <p:nvCxnSpPr>
          <p:cNvPr id="20" name="Straight Arrow Connector 19">
            <a:extLst>
              <a:ext uri="{FF2B5EF4-FFF2-40B4-BE49-F238E27FC236}">
                <a16:creationId xmlns:a16="http://schemas.microsoft.com/office/drawing/2014/main" id="{50AAE7BA-4FD9-BF51-774F-A47E4D21BA9F}"/>
              </a:ext>
            </a:extLst>
          </p:cNvPr>
          <p:cNvCxnSpPr>
            <a:cxnSpLocks/>
          </p:cNvCxnSpPr>
          <p:nvPr/>
        </p:nvCxnSpPr>
        <p:spPr>
          <a:xfrm flipH="1">
            <a:off x="10037817" y="3301083"/>
            <a:ext cx="539775" cy="426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8E663D72-6A4D-F272-87D6-5CB59974A954}"/>
              </a:ext>
            </a:extLst>
          </p:cNvPr>
          <p:cNvCxnSpPr>
            <a:cxnSpLocks/>
          </p:cNvCxnSpPr>
          <p:nvPr/>
        </p:nvCxnSpPr>
        <p:spPr>
          <a:xfrm>
            <a:off x="10037817" y="4154543"/>
            <a:ext cx="656203" cy="410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8232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tabla (de forma parcial) de secuencia de percepción y acción:</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Agente aspiradora </a:t>
            </a:r>
          </a:p>
        </p:txBody>
      </p:sp>
      <p:graphicFrame>
        <p:nvGraphicFramePr>
          <p:cNvPr id="9" name="Table 8">
            <a:extLst>
              <a:ext uri="{FF2B5EF4-FFF2-40B4-BE49-F238E27FC236}">
                <a16:creationId xmlns:a16="http://schemas.microsoft.com/office/drawing/2014/main" id="{AB1443A6-7F07-22E3-E51E-D57A570FE429}"/>
              </a:ext>
            </a:extLst>
          </p:cNvPr>
          <p:cNvGraphicFramePr>
            <a:graphicFrameLocks noGrp="1"/>
          </p:cNvGraphicFramePr>
          <p:nvPr>
            <p:extLst>
              <p:ext uri="{D42A27DB-BD31-4B8C-83A1-F6EECF244321}">
                <p14:modId xmlns:p14="http://schemas.microsoft.com/office/powerpoint/2010/main" val="3246135977"/>
              </p:ext>
            </p:extLst>
          </p:nvPr>
        </p:nvGraphicFramePr>
        <p:xfrm>
          <a:off x="3685262" y="2726551"/>
          <a:ext cx="4821475" cy="3352800"/>
        </p:xfrm>
        <a:graphic>
          <a:graphicData uri="http://schemas.openxmlformats.org/drawingml/2006/table">
            <a:tbl>
              <a:tblPr firstRow="1" bandRow="1">
                <a:tableStyleId>{073A0DAA-6AF3-43AB-8588-CEC1D06C72B9}</a:tableStyleId>
              </a:tblPr>
              <a:tblGrid>
                <a:gridCol w="3373129">
                  <a:extLst>
                    <a:ext uri="{9D8B030D-6E8A-4147-A177-3AD203B41FA5}">
                      <a16:colId xmlns:a16="http://schemas.microsoft.com/office/drawing/2014/main" val="1804127423"/>
                    </a:ext>
                  </a:extLst>
                </a:gridCol>
                <a:gridCol w="1448346">
                  <a:extLst>
                    <a:ext uri="{9D8B030D-6E8A-4147-A177-3AD203B41FA5}">
                      <a16:colId xmlns:a16="http://schemas.microsoft.com/office/drawing/2014/main" val="2576353462"/>
                    </a:ext>
                  </a:extLst>
                </a:gridCol>
              </a:tblGrid>
              <a:tr h="255084">
                <a:tc>
                  <a:txBody>
                    <a:bodyPr/>
                    <a:lstStyle/>
                    <a:p>
                      <a:r>
                        <a:rPr lang="es-ES_tradnl" sz="1400" dirty="0"/>
                        <a:t>Secuencia de percepción</a:t>
                      </a:r>
                    </a:p>
                  </a:txBody>
                  <a:tcPr/>
                </a:tc>
                <a:tc>
                  <a:txBody>
                    <a:bodyPr/>
                    <a:lstStyle/>
                    <a:p>
                      <a:r>
                        <a:rPr lang="es-ES_tradnl" sz="1400" dirty="0"/>
                        <a:t>Acción</a:t>
                      </a:r>
                    </a:p>
                  </a:txBody>
                  <a:tcPr/>
                </a:tc>
                <a:extLst>
                  <a:ext uri="{0D108BD9-81ED-4DB2-BD59-A6C34878D82A}">
                    <a16:rowId xmlns:a16="http://schemas.microsoft.com/office/drawing/2014/main" val="3405953201"/>
                  </a:ext>
                </a:extLst>
              </a:tr>
              <a:tr h="251314">
                <a:tc>
                  <a:txBody>
                    <a:bodyPr/>
                    <a:lstStyle/>
                    <a:p>
                      <a:r>
                        <a:rPr lang="es-ES_tradnl" sz="1400" dirty="0"/>
                        <a:t>[A,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60747092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5365294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Limpio]</a:t>
                      </a:r>
                    </a:p>
                  </a:txBody>
                  <a:tcPr/>
                </a:tc>
                <a:tc>
                  <a:txBody>
                    <a:bodyPr/>
                    <a:lstStyle/>
                    <a:p>
                      <a:r>
                        <a:rPr lang="es-ES" sz="1400" dirty="0">
                          <a:solidFill>
                            <a:schemeClr val="accent2"/>
                          </a:solidFill>
                        </a:rPr>
                        <a:t>Izquierda</a:t>
                      </a:r>
                      <a:endParaRPr lang="es-ES_tradnl" sz="1400" dirty="0"/>
                    </a:p>
                  </a:txBody>
                  <a:tcPr/>
                </a:tc>
                <a:extLst>
                  <a:ext uri="{0D108BD9-81ED-4DB2-BD59-A6C34878D82A}">
                    <a16:rowId xmlns:a16="http://schemas.microsoft.com/office/drawing/2014/main" val="155051251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4292492671"/>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90727477"/>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2378283960"/>
                  </a:ext>
                </a:extLst>
              </a:tr>
              <a:tr h="251314">
                <a:tc>
                  <a:txBody>
                    <a:bodyPr/>
                    <a:lstStyle/>
                    <a:p>
                      <a:r>
                        <a:rPr lang="es-ES_tradnl" sz="1400" dirty="0"/>
                        <a:t>…</a:t>
                      </a:r>
                    </a:p>
                  </a:txBody>
                  <a:tcPr/>
                </a:tc>
                <a:tc>
                  <a:txBody>
                    <a:bodyPr/>
                    <a:lstStyle/>
                    <a:p>
                      <a:endParaRPr lang="es-ES_tradnl" sz="1400" dirty="0"/>
                    </a:p>
                  </a:txBody>
                  <a:tcPr/>
                </a:tc>
                <a:extLst>
                  <a:ext uri="{0D108BD9-81ED-4DB2-BD59-A6C34878D82A}">
                    <a16:rowId xmlns:a16="http://schemas.microsoft.com/office/drawing/2014/main" val="2251969313"/>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34692536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1946198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p>
                  </a:txBody>
                  <a:tcPr/>
                </a:tc>
                <a:tc>
                  <a:txBody>
                    <a:bodyPr/>
                    <a:lstStyle/>
                    <a:p>
                      <a:endParaRPr lang="es-ES_tradnl" sz="1400" dirty="0"/>
                    </a:p>
                  </a:txBody>
                  <a:tcPr/>
                </a:tc>
                <a:extLst>
                  <a:ext uri="{0D108BD9-81ED-4DB2-BD59-A6C34878D82A}">
                    <a16:rowId xmlns:a16="http://schemas.microsoft.com/office/drawing/2014/main" val="1154380878"/>
                  </a:ext>
                </a:extLst>
              </a:tr>
            </a:tbl>
          </a:graphicData>
        </a:graphic>
      </p:graphicFrame>
      <p:sp>
        <p:nvSpPr>
          <p:cNvPr id="7" name="Right Arrow 6">
            <a:extLst>
              <a:ext uri="{FF2B5EF4-FFF2-40B4-BE49-F238E27FC236}">
                <a16:creationId xmlns:a16="http://schemas.microsoft.com/office/drawing/2014/main" id="{0372C5D6-927E-C36A-0532-6A48BFF2D4A7}"/>
              </a:ext>
            </a:extLst>
          </p:cNvPr>
          <p:cNvSpPr/>
          <p:nvPr/>
        </p:nvSpPr>
        <p:spPr>
          <a:xfrm>
            <a:off x="2732809" y="3052354"/>
            <a:ext cx="820882" cy="270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04388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10790728" cy="347296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Esta búsqueda es una estrategia que se realiza aumentando la profundidad iterativamente hasta alcanzar la solución. Se parte de un límite de 0, 1, … </a:t>
            </a:r>
          </a:p>
          <a:p>
            <a:pPr marL="0" indent="0">
              <a:buFont typeface="Arial" panose="020B0604020202020204" pitchFamily="34" charset="0"/>
              <a:buNone/>
            </a:pPr>
            <a:r>
              <a:rPr lang="es-ES" sz="2400" i="1" dirty="0">
                <a:solidFill>
                  <a:srgbClr val="C00000"/>
                </a:solidFill>
              </a:rPr>
              <a:t>La profundidad iterativa es el método de búsqueda no informada preferido cuando hay un espacio grande de búsqueda y no se conoce la profundidad de la solución.</a:t>
            </a:r>
          </a:p>
          <a:p>
            <a:pPr marL="0" indent="0">
              <a:buFont typeface="Arial" panose="020B0604020202020204" pitchFamily="34" charset="0"/>
              <a:buNone/>
            </a:pPr>
            <a:endParaRPr lang="es-ES" i="1" dirty="0">
              <a:solidFill>
                <a:srgbClr val="C00000"/>
              </a:solidFill>
            </a:endParaRP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1256058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grpSp>
        <p:nvGrpSpPr>
          <p:cNvPr id="10" name="Group 9">
            <a:extLst>
              <a:ext uri="{FF2B5EF4-FFF2-40B4-BE49-F238E27FC236}">
                <a16:creationId xmlns:a16="http://schemas.microsoft.com/office/drawing/2014/main" id="{54D41F35-3122-F794-3B79-B88A4C4650A2}"/>
              </a:ext>
            </a:extLst>
          </p:cNvPr>
          <p:cNvGrpSpPr/>
          <p:nvPr/>
        </p:nvGrpSpPr>
        <p:grpSpPr>
          <a:xfrm>
            <a:off x="2747542" y="2518427"/>
            <a:ext cx="538621" cy="283136"/>
            <a:chOff x="1346409" y="3870526"/>
            <a:chExt cx="605043" cy="3180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41" name="Group 40">
            <a:extLst>
              <a:ext uri="{FF2B5EF4-FFF2-40B4-BE49-F238E27FC236}">
                <a16:creationId xmlns:a16="http://schemas.microsoft.com/office/drawing/2014/main" id="{6E8BAC05-8323-677C-C696-EC8A6067AC99}"/>
              </a:ext>
            </a:extLst>
          </p:cNvPr>
          <p:cNvGrpSpPr/>
          <p:nvPr/>
        </p:nvGrpSpPr>
        <p:grpSpPr>
          <a:xfrm>
            <a:off x="2529668" y="3295434"/>
            <a:ext cx="1166242" cy="738457"/>
            <a:chOff x="3176256" y="3870526"/>
            <a:chExt cx="1310063" cy="829524"/>
          </a:xfrm>
        </p:grpSpPr>
        <p:sp>
          <p:nvSpPr>
            <p:cNvPr id="42" name="Oval 41">
              <a:extLst>
                <a:ext uri="{FF2B5EF4-FFF2-40B4-BE49-F238E27FC236}">
                  <a16:creationId xmlns:a16="http://schemas.microsoft.com/office/drawing/2014/main" id="{47CAA079-38C0-0EE4-5C24-4EE6267AA2EC}"/>
                </a:ext>
              </a:extLst>
            </p:cNvPr>
            <p:cNvSpPr/>
            <p:nvPr/>
          </p:nvSpPr>
          <p:spPr>
            <a:xfrm>
              <a:off x="3685138"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BD0FA9EA-AA9E-73F2-1395-D945EBA6CBE2}"/>
                </a:ext>
              </a:extLst>
            </p:cNvPr>
            <p:cNvSpPr/>
            <p:nvPr/>
          </p:nvSpPr>
          <p:spPr>
            <a:xfrm>
              <a:off x="3176256"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44" name="Oval 43">
              <a:extLst>
                <a:ext uri="{FF2B5EF4-FFF2-40B4-BE49-F238E27FC236}">
                  <a16:creationId xmlns:a16="http://schemas.microsoft.com/office/drawing/2014/main" id="{8483F174-77B7-18D0-703B-59F13C1F28C1}"/>
                </a:ext>
              </a:extLst>
            </p:cNvPr>
            <p:cNvSpPr/>
            <p:nvPr/>
          </p:nvSpPr>
          <p:spPr>
            <a:xfrm>
              <a:off x="4168267"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cxnSp>
          <p:nvCxnSpPr>
            <p:cNvPr id="49" name="Straight Connector 48">
              <a:extLst>
                <a:ext uri="{FF2B5EF4-FFF2-40B4-BE49-F238E27FC236}">
                  <a16:creationId xmlns:a16="http://schemas.microsoft.com/office/drawing/2014/main" id="{68BB715F-4039-29C8-DA73-4D151D25A12A}"/>
                </a:ext>
              </a:extLst>
            </p:cNvPr>
            <p:cNvCxnSpPr>
              <a:stCxn id="42" idx="3"/>
              <a:endCxn id="43" idx="7"/>
            </p:cNvCxnSpPr>
            <p:nvPr/>
          </p:nvCxnSpPr>
          <p:spPr>
            <a:xfrm flipH="1">
              <a:off x="3447730" y="4142000"/>
              <a:ext cx="283986"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B35269-C7CC-E1CA-942F-C91F7C3F1CEF}"/>
                </a:ext>
              </a:extLst>
            </p:cNvPr>
            <p:cNvCxnSpPr>
              <a:stCxn id="42" idx="5"/>
              <a:endCxn id="44" idx="1"/>
            </p:cNvCxnSpPr>
            <p:nvPr/>
          </p:nvCxnSpPr>
          <p:spPr>
            <a:xfrm>
              <a:off x="3956612" y="4142000"/>
              <a:ext cx="258233"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5" name="Triangle 54">
              <a:extLst>
                <a:ext uri="{FF2B5EF4-FFF2-40B4-BE49-F238E27FC236}">
                  <a16:creationId xmlns:a16="http://schemas.microsoft.com/office/drawing/2014/main" id="{DF963AF7-49E9-C414-1AC9-6200E93EDC92}"/>
                </a:ext>
              </a:extLst>
            </p:cNvPr>
            <p:cNvSpPr/>
            <p:nvPr/>
          </p:nvSpPr>
          <p:spPr>
            <a:xfrm rot="5400000">
              <a:off x="3381172" y="3919113"/>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sp>
        <p:nvSpPr>
          <p:cNvPr id="69" name="Oval 68">
            <a:extLst>
              <a:ext uri="{FF2B5EF4-FFF2-40B4-BE49-F238E27FC236}">
                <a16:creationId xmlns:a16="http://schemas.microsoft.com/office/drawing/2014/main" id="{316B328C-0CAF-3185-09D1-A3555B139346}"/>
              </a:ext>
            </a:extLst>
          </p:cNvPr>
          <p:cNvSpPr/>
          <p:nvPr/>
        </p:nvSpPr>
        <p:spPr>
          <a:xfrm>
            <a:off x="5086237" y="2511144"/>
            <a:ext cx="283136" cy="28313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grpSp>
        <p:nvGrpSpPr>
          <p:cNvPr id="78" name="Group 77">
            <a:extLst>
              <a:ext uri="{FF2B5EF4-FFF2-40B4-BE49-F238E27FC236}">
                <a16:creationId xmlns:a16="http://schemas.microsoft.com/office/drawing/2014/main" id="{E7055C2B-A6FD-923C-D4EA-72C1259990E7}"/>
              </a:ext>
            </a:extLst>
          </p:cNvPr>
          <p:cNvGrpSpPr/>
          <p:nvPr/>
        </p:nvGrpSpPr>
        <p:grpSpPr>
          <a:xfrm>
            <a:off x="4644684" y="3262514"/>
            <a:ext cx="1166242" cy="738457"/>
            <a:chOff x="3176256" y="3870526"/>
            <a:chExt cx="1310063" cy="829524"/>
          </a:xfrm>
        </p:grpSpPr>
        <p:sp>
          <p:nvSpPr>
            <p:cNvPr id="79" name="Oval 78">
              <a:extLst>
                <a:ext uri="{FF2B5EF4-FFF2-40B4-BE49-F238E27FC236}">
                  <a16:creationId xmlns:a16="http://schemas.microsoft.com/office/drawing/2014/main" id="{848AFE23-60E4-0F0E-51B1-98945053D33A}"/>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80" name="Oval 79">
              <a:extLst>
                <a:ext uri="{FF2B5EF4-FFF2-40B4-BE49-F238E27FC236}">
                  <a16:creationId xmlns:a16="http://schemas.microsoft.com/office/drawing/2014/main" id="{4AE0656B-FF4F-6D15-F1A7-78D5BEFECAD3}"/>
                </a:ext>
              </a:extLst>
            </p:cNvPr>
            <p:cNvSpPr/>
            <p:nvPr/>
          </p:nvSpPr>
          <p:spPr>
            <a:xfrm>
              <a:off x="3176256"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B</a:t>
              </a:r>
            </a:p>
          </p:txBody>
        </p:sp>
        <p:sp>
          <p:nvSpPr>
            <p:cNvPr id="81" name="Oval 80">
              <a:extLst>
                <a:ext uri="{FF2B5EF4-FFF2-40B4-BE49-F238E27FC236}">
                  <a16:creationId xmlns:a16="http://schemas.microsoft.com/office/drawing/2014/main" id="{772B4025-1366-45E4-7528-DFB0059320E4}"/>
                </a:ext>
              </a:extLst>
            </p:cNvPr>
            <p:cNvSpPr/>
            <p:nvPr/>
          </p:nvSpPr>
          <p:spPr>
            <a:xfrm>
              <a:off x="4168267"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C</a:t>
              </a:r>
            </a:p>
          </p:txBody>
        </p:sp>
        <p:cxnSp>
          <p:nvCxnSpPr>
            <p:cNvPr id="82" name="Straight Connector 81">
              <a:extLst>
                <a:ext uri="{FF2B5EF4-FFF2-40B4-BE49-F238E27FC236}">
                  <a16:creationId xmlns:a16="http://schemas.microsoft.com/office/drawing/2014/main" id="{FBBD4D79-80B3-7BEF-B1D4-203B0E331EF3}"/>
                </a:ext>
              </a:extLst>
            </p:cNvPr>
            <p:cNvCxnSpPr>
              <a:stCxn id="79" idx="3"/>
              <a:endCxn id="80"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C4F1E3A-4AA1-BAD7-BA5D-2D9548BDC788}"/>
                </a:ext>
              </a:extLst>
            </p:cNvPr>
            <p:cNvCxnSpPr>
              <a:stCxn id="79" idx="5"/>
              <a:endCxn id="81"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Triangle 83">
              <a:extLst>
                <a:ext uri="{FF2B5EF4-FFF2-40B4-BE49-F238E27FC236}">
                  <a16:creationId xmlns:a16="http://schemas.microsoft.com/office/drawing/2014/main" id="{8EEB73B1-757D-FBE4-B88C-4286C47C5C21}"/>
                </a:ext>
              </a:extLst>
            </p:cNvPr>
            <p:cNvSpPr/>
            <p:nvPr/>
          </p:nvSpPr>
          <p:spPr>
            <a:xfrm rot="5400000">
              <a:off x="3850148" y="443164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16" name="Group 115">
            <a:extLst>
              <a:ext uri="{FF2B5EF4-FFF2-40B4-BE49-F238E27FC236}">
                <a16:creationId xmlns:a16="http://schemas.microsoft.com/office/drawing/2014/main" id="{8609EAAC-C84F-83AA-9F70-F29058BA4402}"/>
              </a:ext>
            </a:extLst>
          </p:cNvPr>
          <p:cNvGrpSpPr/>
          <p:nvPr/>
        </p:nvGrpSpPr>
        <p:grpSpPr>
          <a:xfrm>
            <a:off x="2273694" y="4428857"/>
            <a:ext cx="1643270" cy="1185550"/>
            <a:chOff x="847549" y="3870526"/>
            <a:chExt cx="1845918" cy="1331752"/>
          </a:xfrm>
        </p:grpSpPr>
        <p:sp>
          <p:nvSpPr>
            <p:cNvPr id="117" name="Oval 116">
              <a:extLst>
                <a:ext uri="{FF2B5EF4-FFF2-40B4-BE49-F238E27FC236}">
                  <a16:creationId xmlns:a16="http://schemas.microsoft.com/office/drawing/2014/main" id="{4FC5101B-5438-A923-A399-8D960ECBE6B9}"/>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8" name="Oval 117">
              <a:extLst>
                <a:ext uri="{FF2B5EF4-FFF2-40B4-BE49-F238E27FC236}">
                  <a16:creationId xmlns:a16="http://schemas.microsoft.com/office/drawing/2014/main" id="{22F7E1E2-76B9-FAFE-65AD-A47947A1FBD6}"/>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19" name="Oval 118">
              <a:extLst>
                <a:ext uri="{FF2B5EF4-FFF2-40B4-BE49-F238E27FC236}">
                  <a16:creationId xmlns:a16="http://schemas.microsoft.com/office/drawing/2014/main" id="{10656D67-AF15-C3AD-D037-D505E414AD2E}"/>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20" name="Oval 119">
              <a:extLst>
                <a:ext uri="{FF2B5EF4-FFF2-40B4-BE49-F238E27FC236}">
                  <a16:creationId xmlns:a16="http://schemas.microsoft.com/office/drawing/2014/main" id="{9185F190-571F-0113-FF57-48D2E70CAE5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21" name="Oval 120">
              <a:extLst>
                <a:ext uri="{FF2B5EF4-FFF2-40B4-BE49-F238E27FC236}">
                  <a16:creationId xmlns:a16="http://schemas.microsoft.com/office/drawing/2014/main" id="{8099B770-D16C-3457-CBC3-DA34A64A1E96}"/>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22" name="Oval 121">
              <a:extLst>
                <a:ext uri="{FF2B5EF4-FFF2-40B4-BE49-F238E27FC236}">
                  <a16:creationId xmlns:a16="http://schemas.microsoft.com/office/drawing/2014/main" id="{8E84836D-4EAC-590C-23AE-AEB96F05209A}"/>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23" name="Oval 122">
              <a:extLst>
                <a:ext uri="{FF2B5EF4-FFF2-40B4-BE49-F238E27FC236}">
                  <a16:creationId xmlns:a16="http://schemas.microsoft.com/office/drawing/2014/main" id="{B265E567-F56C-BC43-57CF-34A049A272C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24" name="Straight Connector 123">
              <a:extLst>
                <a:ext uri="{FF2B5EF4-FFF2-40B4-BE49-F238E27FC236}">
                  <a16:creationId xmlns:a16="http://schemas.microsoft.com/office/drawing/2014/main" id="{BF53A3FA-D071-5387-E973-337DA6B3D41B}"/>
                </a:ext>
              </a:extLst>
            </p:cNvPr>
            <p:cNvCxnSpPr>
              <a:stCxn id="117" idx="3"/>
              <a:endCxn id="118"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AAE801-3AC2-B359-1DD5-51DB75B27436}"/>
                </a:ext>
              </a:extLst>
            </p:cNvPr>
            <p:cNvCxnSpPr>
              <a:stCxn id="117" idx="5"/>
              <a:endCxn id="119"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D96F381-6A09-3848-C5D2-E171A4E20396}"/>
                </a:ext>
              </a:extLst>
            </p:cNvPr>
            <p:cNvCxnSpPr>
              <a:stCxn id="118" idx="3"/>
              <a:endCxn id="120"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BBE8D2-E311-BBE0-709E-C904A2AE18DB}"/>
                </a:ext>
              </a:extLst>
            </p:cNvPr>
            <p:cNvCxnSpPr>
              <a:stCxn id="118" idx="5"/>
              <a:endCxn id="121"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08E160B-6876-D417-B9A9-C3B04038E3CD}"/>
                </a:ext>
              </a:extLst>
            </p:cNvPr>
            <p:cNvCxnSpPr>
              <a:stCxn id="119" idx="3"/>
              <a:endCxn id="122"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0C17331-3C5B-C92D-3443-9177ED612726}"/>
                </a:ext>
              </a:extLst>
            </p:cNvPr>
            <p:cNvCxnSpPr>
              <a:stCxn id="119" idx="5"/>
              <a:endCxn id="123"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0" name="Triangle 129">
              <a:extLst>
                <a:ext uri="{FF2B5EF4-FFF2-40B4-BE49-F238E27FC236}">
                  <a16:creationId xmlns:a16="http://schemas.microsoft.com/office/drawing/2014/main" id="{AD7535EF-75EE-2E39-23EE-EF8114982164}"/>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31" name="Group 130">
            <a:extLst>
              <a:ext uri="{FF2B5EF4-FFF2-40B4-BE49-F238E27FC236}">
                <a16:creationId xmlns:a16="http://schemas.microsoft.com/office/drawing/2014/main" id="{15808734-1C41-C319-C08F-2333DB37BD5A}"/>
              </a:ext>
            </a:extLst>
          </p:cNvPr>
          <p:cNvGrpSpPr/>
          <p:nvPr/>
        </p:nvGrpSpPr>
        <p:grpSpPr>
          <a:xfrm>
            <a:off x="4165947" y="4410591"/>
            <a:ext cx="1657612" cy="1185550"/>
            <a:chOff x="2883176" y="3870526"/>
            <a:chExt cx="1862029" cy="1331752"/>
          </a:xfrm>
        </p:grpSpPr>
        <p:sp>
          <p:nvSpPr>
            <p:cNvPr id="132" name="Oval 131">
              <a:extLst>
                <a:ext uri="{FF2B5EF4-FFF2-40B4-BE49-F238E27FC236}">
                  <a16:creationId xmlns:a16="http://schemas.microsoft.com/office/drawing/2014/main" id="{398C9EEA-51FF-13F8-1E8A-C20C79DAA565}"/>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33" name="Oval 132">
              <a:extLst>
                <a:ext uri="{FF2B5EF4-FFF2-40B4-BE49-F238E27FC236}">
                  <a16:creationId xmlns:a16="http://schemas.microsoft.com/office/drawing/2014/main" id="{3A11BE8D-8459-29C5-BA1C-6E61E1DAC7FE}"/>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134" name="Oval 133">
              <a:extLst>
                <a:ext uri="{FF2B5EF4-FFF2-40B4-BE49-F238E27FC236}">
                  <a16:creationId xmlns:a16="http://schemas.microsoft.com/office/drawing/2014/main" id="{B560E20F-309E-2E2F-DD79-C196E4F7FED8}"/>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35" name="Oval 134">
              <a:extLst>
                <a:ext uri="{FF2B5EF4-FFF2-40B4-BE49-F238E27FC236}">
                  <a16:creationId xmlns:a16="http://schemas.microsoft.com/office/drawing/2014/main" id="{28E48927-AD22-112D-B4DC-E79DF859704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136" name="Oval 135">
              <a:extLst>
                <a:ext uri="{FF2B5EF4-FFF2-40B4-BE49-F238E27FC236}">
                  <a16:creationId xmlns:a16="http://schemas.microsoft.com/office/drawing/2014/main" id="{A5D3B0B8-B645-5C2C-D6E4-FDBCAC6D99CD}"/>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137" name="Oval 136">
              <a:extLst>
                <a:ext uri="{FF2B5EF4-FFF2-40B4-BE49-F238E27FC236}">
                  <a16:creationId xmlns:a16="http://schemas.microsoft.com/office/drawing/2014/main" id="{366BEEB3-92F8-7F83-6ADA-164458FB9D89}"/>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38" name="Oval 137">
              <a:extLst>
                <a:ext uri="{FF2B5EF4-FFF2-40B4-BE49-F238E27FC236}">
                  <a16:creationId xmlns:a16="http://schemas.microsoft.com/office/drawing/2014/main" id="{FD749685-8E38-6115-B04B-07A3BD53ABB1}"/>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39" name="Straight Connector 138">
              <a:extLst>
                <a:ext uri="{FF2B5EF4-FFF2-40B4-BE49-F238E27FC236}">
                  <a16:creationId xmlns:a16="http://schemas.microsoft.com/office/drawing/2014/main" id="{3B8FE6E5-F655-73ED-C49C-107B0CF17666}"/>
                </a:ext>
              </a:extLst>
            </p:cNvPr>
            <p:cNvCxnSpPr>
              <a:stCxn id="132" idx="3"/>
              <a:endCxn id="133"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F14A95-7FD7-97E3-8F7A-1EE42F49CED0}"/>
                </a:ext>
              </a:extLst>
            </p:cNvPr>
            <p:cNvCxnSpPr>
              <a:stCxn id="132" idx="5"/>
              <a:endCxn id="134"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97E5C4-2B25-BA73-17BE-E17D50130004}"/>
                </a:ext>
              </a:extLst>
            </p:cNvPr>
            <p:cNvCxnSpPr>
              <a:stCxn id="133" idx="3"/>
              <a:endCxn id="135"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C3C93F6-ACC1-E6A6-58FC-B57547CAFC18}"/>
                </a:ext>
              </a:extLst>
            </p:cNvPr>
            <p:cNvCxnSpPr>
              <a:stCxn id="133" idx="5"/>
              <a:endCxn id="136"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12A6A43-7FD6-FC37-F940-DD506916DE30}"/>
                </a:ext>
              </a:extLst>
            </p:cNvPr>
            <p:cNvCxnSpPr>
              <a:stCxn id="134" idx="3"/>
              <a:endCxn id="137"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D908EC7-9AE4-F169-E0C9-A7AE2A47BB48}"/>
                </a:ext>
              </a:extLst>
            </p:cNvPr>
            <p:cNvCxnSpPr>
              <a:stCxn id="134" idx="5"/>
              <a:endCxn id="138"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5" name="Triangle 144">
              <a:extLst>
                <a:ext uri="{FF2B5EF4-FFF2-40B4-BE49-F238E27FC236}">
                  <a16:creationId xmlns:a16="http://schemas.microsoft.com/office/drawing/2014/main" id="{18E5E8FE-61F0-DB3E-664B-46C870F426B2}"/>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46" name="Group 145">
            <a:extLst>
              <a:ext uri="{FF2B5EF4-FFF2-40B4-BE49-F238E27FC236}">
                <a16:creationId xmlns:a16="http://schemas.microsoft.com/office/drawing/2014/main" id="{C05A7902-886B-592B-E8CA-51D215CD097E}"/>
              </a:ext>
            </a:extLst>
          </p:cNvPr>
          <p:cNvGrpSpPr/>
          <p:nvPr/>
        </p:nvGrpSpPr>
        <p:grpSpPr>
          <a:xfrm>
            <a:off x="5958824" y="4404235"/>
            <a:ext cx="1892916" cy="1207023"/>
            <a:chOff x="4629241" y="3886888"/>
            <a:chExt cx="2088523" cy="1331752"/>
          </a:xfrm>
        </p:grpSpPr>
        <p:sp>
          <p:nvSpPr>
            <p:cNvPr id="147" name="Oval 146">
              <a:extLst>
                <a:ext uri="{FF2B5EF4-FFF2-40B4-BE49-F238E27FC236}">
                  <a16:creationId xmlns:a16="http://schemas.microsoft.com/office/drawing/2014/main" id="{4EEA5060-032E-2DC1-3C4A-23B153B3B599}"/>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48" name="Oval 147">
              <a:extLst>
                <a:ext uri="{FF2B5EF4-FFF2-40B4-BE49-F238E27FC236}">
                  <a16:creationId xmlns:a16="http://schemas.microsoft.com/office/drawing/2014/main" id="{2926C057-412F-1ADF-C12F-54783449FBE8}"/>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49" name="Oval 148">
              <a:extLst>
                <a:ext uri="{FF2B5EF4-FFF2-40B4-BE49-F238E27FC236}">
                  <a16:creationId xmlns:a16="http://schemas.microsoft.com/office/drawing/2014/main" id="{49B5ED25-0F5B-ACCF-F85D-A47A8D530908}"/>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50" name="Oval 149">
              <a:extLst>
                <a:ext uri="{FF2B5EF4-FFF2-40B4-BE49-F238E27FC236}">
                  <a16:creationId xmlns:a16="http://schemas.microsoft.com/office/drawing/2014/main" id="{DC0CC759-0221-4455-79EA-EBD4A3BB4E19}"/>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51" name="Oval 150">
              <a:extLst>
                <a:ext uri="{FF2B5EF4-FFF2-40B4-BE49-F238E27FC236}">
                  <a16:creationId xmlns:a16="http://schemas.microsoft.com/office/drawing/2014/main" id="{89AA92A0-7CAE-1EBD-F1E4-49DCECC81593}"/>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152" name="Oval 151">
              <a:extLst>
                <a:ext uri="{FF2B5EF4-FFF2-40B4-BE49-F238E27FC236}">
                  <a16:creationId xmlns:a16="http://schemas.microsoft.com/office/drawing/2014/main" id="{25A814CA-24A1-51BE-E7C2-DD45EAAA8B91}"/>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53" name="Oval 152">
              <a:extLst>
                <a:ext uri="{FF2B5EF4-FFF2-40B4-BE49-F238E27FC236}">
                  <a16:creationId xmlns:a16="http://schemas.microsoft.com/office/drawing/2014/main" id="{6301D905-DE7E-49A1-DD9A-8B50E38ABCC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54" name="Straight Connector 153">
              <a:extLst>
                <a:ext uri="{FF2B5EF4-FFF2-40B4-BE49-F238E27FC236}">
                  <a16:creationId xmlns:a16="http://schemas.microsoft.com/office/drawing/2014/main" id="{278ACBC3-0F30-59CC-8459-59596501EE1E}"/>
                </a:ext>
              </a:extLst>
            </p:cNvPr>
            <p:cNvCxnSpPr>
              <a:stCxn id="147" idx="3"/>
              <a:endCxn id="148"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D44964-9105-756F-8737-79A5C9020293}"/>
                </a:ext>
              </a:extLst>
            </p:cNvPr>
            <p:cNvCxnSpPr>
              <a:stCxn id="147" idx="5"/>
              <a:endCxn id="149"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13B8156-C98E-8B17-C751-753C7846CFF6}"/>
                </a:ext>
              </a:extLst>
            </p:cNvPr>
            <p:cNvCxnSpPr>
              <a:stCxn id="148" idx="3"/>
              <a:endCxn id="150"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0512E8A-EC2E-AAE9-AB20-F54B292A540E}"/>
                </a:ext>
              </a:extLst>
            </p:cNvPr>
            <p:cNvCxnSpPr>
              <a:stCxn id="148" idx="5"/>
              <a:endCxn id="151"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0B5E3A-DF06-0F32-7071-1297B1A54AB3}"/>
                </a:ext>
              </a:extLst>
            </p:cNvPr>
            <p:cNvCxnSpPr>
              <a:stCxn id="149" idx="3"/>
              <a:endCxn id="152"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2B5B97B-274F-FF84-2D78-23711AC87DF6}"/>
                </a:ext>
              </a:extLst>
            </p:cNvPr>
            <p:cNvCxnSpPr>
              <a:stCxn id="149" idx="5"/>
              <a:endCxn id="153"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0" name="Triangle 159">
              <a:extLst>
                <a:ext uri="{FF2B5EF4-FFF2-40B4-BE49-F238E27FC236}">
                  <a16:creationId xmlns:a16="http://schemas.microsoft.com/office/drawing/2014/main" id="{5849275F-74D2-C329-F341-4EA50CBD117F}"/>
                </a:ext>
              </a:extLst>
            </p:cNvPr>
            <p:cNvSpPr/>
            <p:nvPr/>
          </p:nvSpPr>
          <p:spPr>
            <a:xfrm rot="5400000">
              <a:off x="4597016" y="494420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grpSp>
        <p:nvGrpSpPr>
          <p:cNvPr id="161" name="Group 160">
            <a:extLst>
              <a:ext uri="{FF2B5EF4-FFF2-40B4-BE49-F238E27FC236}">
                <a16:creationId xmlns:a16="http://schemas.microsoft.com/office/drawing/2014/main" id="{34991460-3CA5-5703-19C6-DDD4461908C9}"/>
              </a:ext>
            </a:extLst>
          </p:cNvPr>
          <p:cNvGrpSpPr/>
          <p:nvPr/>
        </p:nvGrpSpPr>
        <p:grpSpPr>
          <a:xfrm>
            <a:off x="8056250" y="4410591"/>
            <a:ext cx="1673033" cy="1207023"/>
            <a:chOff x="4871846" y="3886888"/>
            <a:chExt cx="1845918" cy="1331752"/>
          </a:xfrm>
        </p:grpSpPr>
        <p:sp>
          <p:nvSpPr>
            <p:cNvPr id="162" name="Oval 161">
              <a:extLst>
                <a:ext uri="{FF2B5EF4-FFF2-40B4-BE49-F238E27FC236}">
                  <a16:creationId xmlns:a16="http://schemas.microsoft.com/office/drawing/2014/main" id="{88095956-C593-E703-695E-D7686CAE4A1C}"/>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63" name="Oval 162">
              <a:extLst>
                <a:ext uri="{FF2B5EF4-FFF2-40B4-BE49-F238E27FC236}">
                  <a16:creationId xmlns:a16="http://schemas.microsoft.com/office/drawing/2014/main" id="{EE3117A8-89D2-D47F-B561-622CE350D67B}"/>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64" name="Oval 163">
              <a:extLst>
                <a:ext uri="{FF2B5EF4-FFF2-40B4-BE49-F238E27FC236}">
                  <a16:creationId xmlns:a16="http://schemas.microsoft.com/office/drawing/2014/main" id="{AFDEBD9F-0EEA-FC8D-127A-EB3E20A09169}"/>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65" name="Oval 164">
              <a:extLst>
                <a:ext uri="{FF2B5EF4-FFF2-40B4-BE49-F238E27FC236}">
                  <a16:creationId xmlns:a16="http://schemas.microsoft.com/office/drawing/2014/main" id="{7ECBC97F-29AB-EDD2-0E84-6789A097BA5D}"/>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66" name="Oval 165">
              <a:extLst>
                <a:ext uri="{FF2B5EF4-FFF2-40B4-BE49-F238E27FC236}">
                  <a16:creationId xmlns:a16="http://schemas.microsoft.com/office/drawing/2014/main" id="{1F7B4267-53FC-92A9-616F-5C67799B16D7}"/>
                </a:ext>
              </a:extLst>
            </p:cNvPr>
            <p:cNvSpPr/>
            <p:nvPr/>
          </p:nvSpPr>
          <p:spPr>
            <a:xfrm>
              <a:off x="5382975"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F</a:t>
              </a:r>
            </a:p>
          </p:txBody>
        </p:sp>
        <p:sp>
          <p:nvSpPr>
            <p:cNvPr id="167" name="Oval 166">
              <a:extLst>
                <a:ext uri="{FF2B5EF4-FFF2-40B4-BE49-F238E27FC236}">
                  <a16:creationId xmlns:a16="http://schemas.microsoft.com/office/drawing/2014/main" id="{ED23761D-EBBB-FBD2-7DDE-7668A17E5160}"/>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68" name="Oval 167">
              <a:extLst>
                <a:ext uri="{FF2B5EF4-FFF2-40B4-BE49-F238E27FC236}">
                  <a16:creationId xmlns:a16="http://schemas.microsoft.com/office/drawing/2014/main" id="{B3BA2533-60A8-08CE-AE9F-C2664D063B6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69" name="Straight Connector 168">
              <a:extLst>
                <a:ext uri="{FF2B5EF4-FFF2-40B4-BE49-F238E27FC236}">
                  <a16:creationId xmlns:a16="http://schemas.microsoft.com/office/drawing/2014/main" id="{1CA9FAE4-A0B9-A468-2145-122192BCCC50}"/>
                </a:ext>
              </a:extLst>
            </p:cNvPr>
            <p:cNvCxnSpPr>
              <a:stCxn id="162" idx="3"/>
              <a:endCxn id="163"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68B7DAB-892B-C01A-ABB9-2C9E65039508}"/>
                </a:ext>
              </a:extLst>
            </p:cNvPr>
            <p:cNvCxnSpPr>
              <a:stCxn id="162" idx="5"/>
              <a:endCxn id="164"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FD6FF00-2DAE-DA22-06D7-D0A8F7962F15}"/>
                </a:ext>
              </a:extLst>
            </p:cNvPr>
            <p:cNvCxnSpPr>
              <a:stCxn id="163" idx="3"/>
              <a:endCxn id="165"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1D34B45-7867-EBFE-9BD2-FB82D8197DC8}"/>
                </a:ext>
              </a:extLst>
            </p:cNvPr>
            <p:cNvCxnSpPr>
              <a:stCxn id="163" idx="5"/>
              <a:endCxn id="166" idx="0"/>
            </p:cNvCxnSpPr>
            <p:nvPr/>
          </p:nvCxnSpPr>
          <p:spPr>
            <a:xfrm>
              <a:off x="5420289" y="4669834"/>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FE20E25-9256-7BF1-FAB7-473E19774A7C}"/>
                </a:ext>
              </a:extLst>
            </p:cNvPr>
            <p:cNvCxnSpPr>
              <a:stCxn id="164" idx="3"/>
              <a:endCxn id="167"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F0AC1DD-19C7-352E-EBFA-A3F11EF8E452}"/>
                </a:ext>
              </a:extLst>
            </p:cNvPr>
            <p:cNvCxnSpPr>
              <a:stCxn id="164" idx="5"/>
              <a:endCxn id="168"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5" name="Triangle 174">
              <a:extLst>
                <a:ext uri="{FF2B5EF4-FFF2-40B4-BE49-F238E27FC236}">
                  <a16:creationId xmlns:a16="http://schemas.microsoft.com/office/drawing/2014/main" id="{385104EA-7FFF-94A9-FF62-B6FE68F0027D}"/>
                </a:ext>
              </a:extLst>
            </p:cNvPr>
            <p:cNvSpPr/>
            <p:nvPr/>
          </p:nvSpPr>
          <p:spPr>
            <a:xfrm rot="5400000">
              <a:off x="5095822" y="494563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sp>
        <p:nvSpPr>
          <p:cNvPr id="176" name="TextBox 175">
            <a:extLst>
              <a:ext uri="{FF2B5EF4-FFF2-40B4-BE49-F238E27FC236}">
                <a16:creationId xmlns:a16="http://schemas.microsoft.com/office/drawing/2014/main" id="{C024BA50-8B77-4FBC-7FD8-4935437B44DE}"/>
              </a:ext>
            </a:extLst>
          </p:cNvPr>
          <p:cNvSpPr txBox="1"/>
          <p:nvPr/>
        </p:nvSpPr>
        <p:spPr>
          <a:xfrm>
            <a:off x="10102476" y="4614989"/>
            <a:ext cx="595035" cy="584775"/>
          </a:xfrm>
          <a:prstGeom prst="rect">
            <a:avLst/>
          </a:prstGeom>
          <a:noFill/>
        </p:spPr>
        <p:txBody>
          <a:bodyPr wrap="none" rtlCol="0">
            <a:spAutoFit/>
          </a:bodyPr>
          <a:lstStyle/>
          <a:p>
            <a:r>
              <a:rPr lang="es-ES_tradnl" sz="3200" dirty="0"/>
              <a:t>…</a:t>
            </a:r>
            <a:endParaRPr lang="es-ES_tradnl" dirty="0"/>
          </a:p>
        </p:txBody>
      </p:sp>
      <p:sp>
        <p:nvSpPr>
          <p:cNvPr id="177" name="TextBox 176">
            <a:extLst>
              <a:ext uri="{FF2B5EF4-FFF2-40B4-BE49-F238E27FC236}">
                <a16:creationId xmlns:a16="http://schemas.microsoft.com/office/drawing/2014/main" id="{D5413951-C3F7-4426-9C37-981CEA83E617}"/>
              </a:ext>
            </a:extLst>
          </p:cNvPr>
          <p:cNvSpPr txBox="1"/>
          <p:nvPr/>
        </p:nvSpPr>
        <p:spPr>
          <a:xfrm>
            <a:off x="442370" y="2475768"/>
            <a:ext cx="1223412" cy="369332"/>
          </a:xfrm>
          <a:prstGeom prst="rect">
            <a:avLst/>
          </a:prstGeom>
          <a:noFill/>
        </p:spPr>
        <p:txBody>
          <a:bodyPr wrap="none" rtlCol="0">
            <a:spAutoFit/>
          </a:bodyPr>
          <a:lstStyle/>
          <a:p>
            <a:r>
              <a:rPr lang="es-ES_tradnl" dirty="0"/>
              <a:t>Límite = 0</a:t>
            </a:r>
          </a:p>
        </p:txBody>
      </p:sp>
      <p:sp>
        <p:nvSpPr>
          <p:cNvPr id="178" name="TextBox 177">
            <a:extLst>
              <a:ext uri="{FF2B5EF4-FFF2-40B4-BE49-F238E27FC236}">
                <a16:creationId xmlns:a16="http://schemas.microsoft.com/office/drawing/2014/main" id="{ACEB52AA-676B-17BD-4200-8036B051E99B}"/>
              </a:ext>
            </a:extLst>
          </p:cNvPr>
          <p:cNvSpPr txBox="1"/>
          <p:nvPr/>
        </p:nvSpPr>
        <p:spPr>
          <a:xfrm>
            <a:off x="442370" y="3429000"/>
            <a:ext cx="1223412" cy="369332"/>
          </a:xfrm>
          <a:prstGeom prst="rect">
            <a:avLst/>
          </a:prstGeom>
          <a:noFill/>
        </p:spPr>
        <p:txBody>
          <a:bodyPr wrap="none" rtlCol="0">
            <a:spAutoFit/>
          </a:bodyPr>
          <a:lstStyle/>
          <a:p>
            <a:r>
              <a:rPr lang="es-ES_tradnl" dirty="0"/>
              <a:t>Límite = 1</a:t>
            </a:r>
          </a:p>
        </p:txBody>
      </p:sp>
      <p:sp>
        <p:nvSpPr>
          <p:cNvPr id="179" name="TextBox 178">
            <a:extLst>
              <a:ext uri="{FF2B5EF4-FFF2-40B4-BE49-F238E27FC236}">
                <a16:creationId xmlns:a16="http://schemas.microsoft.com/office/drawing/2014/main" id="{C19C684C-9359-536D-6E7B-F75C1E479711}"/>
              </a:ext>
            </a:extLst>
          </p:cNvPr>
          <p:cNvSpPr txBox="1"/>
          <p:nvPr/>
        </p:nvSpPr>
        <p:spPr>
          <a:xfrm>
            <a:off x="442370" y="4793092"/>
            <a:ext cx="1223412" cy="369332"/>
          </a:xfrm>
          <a:prstGeom prst="rect">
            <a:avLst/>
          </a:prstGeom>
          <a:noFill/>
        </p:spPr>
        <p:txBody>
          <a:bodyPr wrap="none" rtlCol="0">
            <a:spAutoFit/>
          </a:bodyPr>
          <a:lstStyle/>
          <a:p>
            <a:r>
              <a:rPr lang="es-ES_tradnl" dirty="0"/>
              <a:t>Límite = 2</a:t>
            </a:r>
          </a:p>
        </p:txBody>
      </p:sp>
    </p:spTree>
    <p:extLst>
      <p:ext uri="{BB962C8B-B14F-4D97-AF65-F5344CB8AC3E}">
        <p14:creationId xmlns:p14="http://schemas.microsoft.com/office/powerpoint/2010/main" val="2827577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048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Función heurística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6771318" cy="3703903"/>
          </a:xfrm>
        </p:spPr>
        <p:txBody>
          <a:bodyPr>
            <a:normAutofit/>
          </a:bodyPr>
          <a:lstStyle/>
          <a:p>
            <a:pPr marL="0" indent="0">
              <a:buNone/>
            </a:pPr>
            <a:r>
              <a:rPr lang="es-ES" dirty="0"/>
              <a:t>Si tuviéramos alguna forma de saber que tan lejos estamos del objetivo, podríamos hacer una búsqueda más eficiente de la solución más que probar diferentes caminos. </a:t>
            </a:r>
            <a:r>
              <a:rPr lang="es-ES" b="1" dirty="0">
                <a:solidFill>
                  <a:srgbClr val="C00000"/>
                </a:solidFill>
              </a:rPr>
              <a:t>El problema es que, para saber la distancia,</a:t>
            </a:r>
            <a:r>
              <a:rPr lang="es-ES" dirty="0"/>
              <a:t> </a:t>
            </a:r>
            <a:r>
              <a:rPr lang="es-ES" b="1" dirty="0">
                <a:solidFill>
                  <a:srgbClr val="C00000"/>
                </a:solidFill>
              </a:rPr>
              <a:t>debemos resolver el problema primero</a:t>
            </a:r>
            <a:r>
              <a:rPr lang="es-ES" dirty="0"/>
              <a:t>.</a:t>
            </a:r>
          </a:p>
          <a:p>
            <a:pPr marL="0" indent="0">
              <a:buNone/>
            </a:pPr>
            <a:r>
              <a:rPr lang="es-ES" dirty="0"/>
              <a:t>Entonces, una forma que podemos resolver esto es usar una estimación que llamamos </a:t>
            </a:r>
            <a:r>
              <a:rPr lang="es-ES" b="1" dirty="0">
                <a:solidFill>
                  <a:schemeClr val="accent2"/>
                </a:solidFill>
              </a:rPr>
              <a:t>función heurística:</a:t>
            </a:r>
          </a:p>
          <a:p>
            <a:pPr marL="0" indent="0" algn="ctr">
              <a:buNone/>
            </a:pPr>
            <a:r>
              <a:rPr lang="es-ES" dirty="0"/>
              <a:t>h(n) = costo estimado del camino más barato del estado del nodo n al estado objetivo</a:t>
            </a:r>
          </a:p>
          <a:p>
            <a:pPr marL="0" indent="0">
              <a:buNone/>
            </a:pPr>
            <a:endParaRPr lang="es-ES" dirty="0"/>
          </a:p>
        </p:txBody>
      </p:sp>
      <p:pic>
        <p:nvPicPr>
          <p:cNvPr id="4" name="Picture 3" descr="A drawing of a snake with a red and green tail&#10;&#10;Description automatically generated">
            <a:extLst>
              <a:ext uri="{FF2B5EF4-FFF2-40B4-BE49-F238E27FC236}">
                <a16:creationId xmlns:a16="http://schemas.microsoft.com/office/drawing/2014/main" id="{E1873634-913E-D29F-E619-8CED42937693}"/>
              </a:ext>
            </a:extLst>
          </p:cNvPr>
          <p:cNvPicPr>
            <a:picLocks noChangeAspect="1"/>
          </p:cNvPicPr>
          <p:nvPr/>
        </p:nvPicPr>
        <p:blipFill>
          <a:blip r:embed="rId3"/>
          <a:stretch>
            <a:fillRect/>
          </a:stretch>
        </p:blipFill>
        <p:spPr>
          <a:xfrm>
            <a:off x="7781366" y="2142989"/>
            <a:ext cx="3810000" cy="3784600"/>
          </a:xfrm>
          <a:prstGeom prst="rect">
            <a:avLst/>
          </a:prstGeom>
        </p:spPr>
      </p:pic>
    </p:spTree>
    <p:extLst>
      <p:ext uri="{BB962C8B-B14F-4D97-AF65-F5344CB8AC3E}">
        <p14:creationId xmlns:p14="http://schemas.microsoft.com/office/powerpoint/2010/main" val="4134748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10691263" cy="3703903"/>
          </a:xfrm>
        </p:spPr>
        <p:txBody>
          <a:bodyPr>
            <a:normAutofit/>
          </a:bodyPr>
          <a:lstStyle/>
          <a:p>
            <a:pPr marL="0" indent="0">
              <a:buNone/>
            </a:pPr>
            <a:r>
              <a:rPr lang="es-ES" sz="2400" dirty="0"/>
              <a:t>Esta búsqueda trata de expandir el nodo </a:t>
            </a:r>
            <a:r>
              <a:rPr lang="es-ES" sz="2400" b="1" dirty="0">
                <a:solidFill>
                  <a:schemeClr val="accent2">
                    <a:lumMod val="75000"/>
                  </a:schemeClr>
                </a:solidFill>
              </a:rPr>
              <a:t>con el valor más bajo de h(n) </a:t>
            </a:r>
            <a:r>
              <a:rPr lang="es-ES" sz="2400" dirty="0"/>
              <a:t>(el nodo que parece más cerca del objetivo), alegando que probablemente conduzca rápidamente a una solución.</a:t>
            </a:r>
          </a:p>
          <a:p>
            <a:pPr marL="0" indent="0">
              <a:buNone/>
            </a:pPr>
            <a:r>
              <a:rPr lang="es-ES" sz="2400" dirty="0"/>
              <a:t>Esta estrategia no siempre asegura que se encuentre el mejor camino, pero nos permite llegar más rápido a la solución que las búsquedas no informadas.</a:t>
            </a:r>
          </a:p>
        </p:txBody>
      </p:sp>
    </p:spTree>
    <p:extLst>
      <p:ext uri="{BB962C8B-B14F-4D97-AF65-F5344CB8AC3E}">
        <p14:creationId xmlns:p14="http://schemas.microsoft.com/office/powerpoint/2010/main" val="2142798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10" name="Oval 9">
            <a:extLst>
              <a:ext uri="{FF2B5EF4-FFF2-40B4-BE49-F238E27FC236}">
                <a16:creationId xmlns:a16="http://schemas.microsoft.com/office/drawing/2014/main" id="{40413201-969B-796B-851C-4460EB55A2E8}"/>
              </a:ext>
            </a:extLst>
          </p:cNvPr>
          <p:cNvSpPr/>
          <p:nvPr/>
        </p:nvSpPr>
        <p:spPr>
          <a:xfrm>
            <a:off x="1624363" y="2504143"/>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47260714-3C82-E0EC-6B9B-1BC348F15B84}"/>
              </a:ext>
            </a:extLst>
          </p:cNvPr>
          <p:cNvSpPr/>
          <p:nvPr/>
        </p:nvSpPr>
        <p:spPr>
          <a:xfrm>
            <a:off x="4268458" y="3084321"/>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B75E5481-41C1-0BAF-096E-8D07AE22BB93}"/>
              </a:ext>
            </a:extLst>
          </p:cNvPr>
          <p:cNvSpPr/>
          <p:nvPr/>
        </p:nvSpPr>
        <p:spPr>
          <a:xfrm>
            <a:off x="2140726" y="4324089"/>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FD571A56-ECD9-B3FF-E8BF-89CAB40FE00F}"/>
              </a:ext>
            </a:extLst>
          </p:cNvPr>
          <p:cNvSpPr/>
          <p:nvPr/>
        </p:nvSpPr>
        <p:spPr>
          <a:xfrm>
            <a:off x="4330462" y="5244060"/>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3E62B981-F806-52CE-54B2-BDD594C77FC4}"/>
              </a:ext>
            </a:extLst>
          </p:cNvPr>
          <p:cNvSpPr/>
          <p:nvPr/>
        </p:nvSpPr>
        <p:spPr>
          <a:xfrm>
            <a:off x="6485407" y="5078598"/>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15" name="Straight Connector 14">
            <a:extLst>
              <a:ext uri="{FF2B5EF4-FFF2-40B4-BE49-F238E27FC236}">
                <a16:creationId xmlns:a16="http://schemas.microsoft.com/office/drawing/2014/main" id="{EFF3CDD3-D543-2478-B698-6E45CAB29501}"/>
              </a:ext>
            </a:extLst>
          </p:cNvPr>
          <p:cNvCxnSpPr>
            <a:stCxn id="10" idx="6"/>
            <a:endCxn id="11" idx="2"/>
          </p:cNvCxnSpPr>
          <p:nvPr/>
        </p:nvCxnSpPr>
        <p:spPr>
          <a:xfrm>
            <a:off x="1955288" y="2669606"/>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BB7423-783B-773B-F47C-A9D7F9DD1896}"/>
              </a:ext>
            </a:extLst>
          </p:cNvPr>
          <p:cNvCxnSpPr>
            <a:stCxn id="10" idx="4"/>
            <a:endCxn id="12" idx="1"/>
          </p:cNvCxnSpPr>
          <p:nvPr/>
        </p:nvCxnSpPr>
        <p:spPr>
          <a:xfrm>
            <a:off x="1789826" y="2835068"/>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4FEFD-313C-6280-38EB-837ABC1E72C1}"/>
              </a:ext>
            </a:extLst>
          </p:cNvPr>
          <p:cNvCxnSpPr>
            <a:stCxn id="12" idx="5"/>
            <a:endCxn id="13" idx="2"/>
          </p:cNvCxnSpPr>
          <p:nvPr/>
        </p:nvCxnSpPr>
        <p:spPr>
          <a:xfrm>
            <a:off x="2423188" y="4606551"/>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AD1C0D-E8E6-FB33-A6DC-FC897646903E}"/>
              </a:ext>
            </a:extLst>
          </p:cNvPr>
          <p:cNvCxnSpPr>
            <a:stCxn id="13" idx="6"/>
            <a:endCxn id="14" idx="2"/>
          </p:cNvCxnSpPr>
          <p:nvPr/>
        </p:nvCxnSpPr>
        <p:spPr>
          <a:xfrm flipV="1">
            <a:off x="4661387" y="5244061"/>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63A2E6-6D7F-D26B-0446-85CA9E1BC641}"/>
              </a:ext>
            </a:extLst>
          </p:cNvPr>
          <p:cNvCxnSpPr>
            <a:cxnSpLocks/>
            <a:stCxn id="11" idx="5"/>
            <a:endCxn id="14" idx="1"/>
          </p:cNvCxnSpPr>
          <p:nvPr/>
        </p:nvCxnSpPr>
        <p:spPr>
          <a:xfrm>
            <a:off x="4550920" y="3366783"/>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A7E7EE5-61A0-E3B6-EBEB-BC8701F87E78}"/>
              </a:ext>
            </a:extLst>
          </p:cNvPr>
          <p:cNvSpPr txBox="1"/>
          <p:nvPr/>
        </p:nvSpPr>
        <p:spPr>
          <a:xfrm>
            <a:off x="2976153" y="2529013"/>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7" name="Oval 36">
            <a:extLst>
              <a:ext uri="{FF2B5EF4-FFF2-40B4-BE49-F238E27FC236}">
                <a16:creationId xmlns:a16="http://schemas.microsoft.com/office/drawing/2014/main" id="{F26C941D-F1B0-1603-FBD9-6F666D1A1516}"/>
              </a:ext>
            </a:extLst>
          </p:cNvPr>
          <p:cNvSpPr/>
          <p:nvPr/>
        </p:nvSpPr>
        <p:spPr>
          <a:xfrm>
            <a:off x="3835375" y="3937845"/>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BA0A6121-91E7-41D7-2C34-F019A0C6D49E}"/>
              </a:ext>
            </a:extLst>
          </p:cNvPr>
          <p:cNvCxnSpPr>
            <a:cxnSpLocks/>
            <a:stCxn id="12" idx="7"/>
            <a:endCxn id="37" idx="2"/>
          </p:cNvCxnSpPr>
          <p:nvPr/>
        </p:nvCxnSpPr>
        <p:spPr>
          <a:xfrm flipV="1">
            <a:off x="2423188" y="4103308"/>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2685A6-6423-7006-1801-32AB341B597C}"/>
              </a:ext>
            </a:extLst>
          </p:cNvPr>
          <p:cNvCxnSpPr>
            <a:cxnSpLocks/>
            <a:stCxn id="13" idx="0"/>
            <a:endCxn id="37" idx="5"/>
          </p:cNvCxnSpPr>
          <p:nvPr/>
        </p:nvCxnSpPr>
        <p:spPr>
          <a:xfrm flipH="1" flipV="1">
            <a:off x="4117837" y="4220307"/>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FA7E3A-30AA-8124-03A1-F9178A4FDE8D}"/>
              </a:ext>
            </a:extLst>
          </p:cNvPr>
          <p:cNvSpPr txBox="1"/>
          <p:nvPr/>
        </p:nvSpPr>
        <p:spPr>
          <a:xfrm>
            <a:off x="5573397" y="3783619"/>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80DE3B4B-16DE-E089-7C77-59E467CDD0EA}"/>
              </a:ext>
            </a:extLst>
          </p:cNvPr>
          <p:cNvSpPr txBox="1"/>
          <p:nvPr/>
        </p:nvSpPr>
        <p:spPr>
          <a:xfrm>
            <a:off x="2034832" y="3379377"/>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691C78A7-4EF6-3D6F-F759-7B3B2231FE4E}"/>
              </a:ext>
            </a:extLst>
          </p:cNvPr>
          <p:cNvSpPr txBox="1"/>
          <p:nvPr/>
        </p:nvSpPr>
        <p:spPr>
          <a:xfrm>
            <a:off x="2741900" y="3862627"/>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DD07DF08-F6C3-8129-0208-FB1C55F81F28}"/>
              </a:ext>
            </a:extLst>
          </p:cNvPr>
          <p:cNvSpPr txBox="1"/>
          <p:nvPr/>
        </p:nvSpPr>
        <p:spPr>
          <a:xfrm>
            <a:off x="2997225" y="5006475"/>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F66AFA48-9B57-C603-0821-572198FFC3ED}"/>
              </a:ext>
            </a:extLst>
          </p:cNvPr>
          <p:cNvSpPr txBox="1"/>
          <p:nvPr/>
        </p:nvSpPr>
        <p:spPr>
          <a:xfrm>
            <a:off x="4318096" y="4470348"/>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05388CF4-FC94-F59C-8B60-CA431B93C385}"/>
              </a:ext>
            </a:extLst>
          </p:cNvPr>
          <p:cNvSpPr txBox="1"/>
          <p:nvPr/>
        </p:nvSpPr>
        <p:spPr>
          <a:xfrm>
            <a:off x="5255082" y="5341490"/>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ADF93418-4D4E-E8DC-654E-F9BD05AC159E}"/>
              </a:ext>
            </a:extLst>
          </p:cNvPr>
          <p:cNvSpPr txBox="1"/>
          <p:nvPr/>
        </p:nvSpPr>
        <p:spPr>
          <a:xfrm>
            <a:off x="1101946" y="2504143"/>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C460A99C-5ECC-250C-0B62-2E647024F0DE}"/>
              </a:ext>
            </a:extLst>
          </p:cNvPr>
          <p:cNvSpPr txBox="1"/>
          <p:nvPr/>
        </p:nvSpPr>
        <p:spPr>
          <a:xfrm>
            <a:off x="1606920" y="4338944"/>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68DF01B7-509E-9DDB-183A-235670459FB1}"/>
              </a:ext>
            </a:extLst>
          </p:cNvPr>
          <p:cNvSpPr txBox="1"/>
          <p:nvPr/>
        </p:nvSpPr>
        <p:spPr>
          <a:xfrm>
            <a:off x="3830336" y="2812786"/>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C58ADB9D-456E-DD69-F15A-E7C95185CF6A}"/>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24F272C9-02BE-C6A2-29B6-6C5F33343A2F}"/>
              </a:ext>
            </a:extLst>
          </p:cNvPr>
          <p:cNvSpPr txBox="1"/>
          <p:nvPr/>
        </p:nvSpPr>
        <p:spPr>
          <a:xfrm>
            <a:off x="4229556" y="5566572"/>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F7544F20-D101-E6AA-892D-8A3CAA64A2D2}"/>
              </a:ext>
            </a:extLst>
          </p:cNvPr>
          <p:cNvSpPr txBox="1"/>
          <p:nvPr/>
        </p:nvSpPr>
        <p:spPr>
          <a:xfrm>
            <a:off x="4082364" y="3748994"/>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3" name="Rectangle 2">
            <a:extLst>
              <a:ext uri="{FF2B5EF4-FFF2-40B4-BE49-F238E27FC236}">
                <a16:creationId xmlns:a16="http://schemas.microsoft.com/office/drawing/2014/main" id="{534FFE2F-7E32-775D-63CE-08B83BE7C1DC}"/>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8" name="Rectangle 7">
            <a:extLst>
              <a:ext uri="{FF2B5EF4-FFF2-40B4-BE49-F238E27FC236}">
                <a16:creationId xmlns:a16="http://schemas.microsoft.com/office/drawing/2014/main" id="{847885F7-48BE-46C7-DB81-231789245DD4}"/>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9" name="Rectangle 8">
            <a:extLst>
              <a:ext uri="{FF2B5EF4-FFF2-40B4-BE49-F238E27FC236}">
                <a16:creationId xmlns:a16="http://schemas.microsoft.com/office/drawing/2014/main" id="{6A2A98A9-A529-9417-6297-F01737B93D90}"/>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1" name="Rectangle 20">
            <a:extLst>
              <a:ext uri="{FF2B5EF4-FFF2-40B4-BE49-F238E27FC236}">
                <a16:creationId xmlns:a16="http://schemas.microsoft.com/office/drawing/2014/main" id="{062C8594-6820-B0BB-D624-F69324BE4403}"/>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Rectangle 21">
            <a:extLst>
              <a:ext uri="{FF2B5EF4-FFF2-40B4-BE49-F238E27FC236}">
                <a16:creationId xmlns:a16="http://schemas.microsoft.com/office/drawing/2014/main" id="{DDF269F3-7C63-7174-B4B5-B7B92E171DC0}"/>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23" name="TextBox 22">
            <a:extLst>
              <a:ext uri="{FF2B5EF4-FFF2-40B4-BE49-F238E27FC236}">
                <a16:creationId xmlns:a16="http://schemas.microsoft.com/office/drawing/2014/main" id="{618B3A77-C17F-113B-B0A5-1966E54459A3}"/>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25" name="TextBox 24">
            <a:extLst>
              <a:ext uri="{FF2B5EF4-FFF2-40B4-BE49-F238E27FC236}">
                <a16:creationId xmlns:a16="http://schemas.microsoft.com/office/drawing/2014/main" id="{7D5E12C0-0EC1-3C55-2295-C779A691969B}"/>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36" name="Oval 35">
            <a:extLst>
              <a:ext uri="{FF2B5EF4-FFF2-40B4-BE49-F238E27FC236}">
                <a16:creationId xmlns:a16="http://schemas.microsoft.com/office/drawing/2014/main" id="{B900F599-880B-324C-2BB3-07C1CA8E654B}"/>
              </a:ext>
            </a:extLst>
          </p:cNvPr>
          <p:cNvSpPr/>
          <p:nvPr/>
        </p:nvSpPr>
        <p:spPr>
          <a:xfrm>
            <a:off x="9432944" y="4097810"/>
            <a:ext cx="437675" cy="449450"/>
          </a:xfrm>
          <a:prstGeom prst="ellipse">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Tree>
    <p:extLst>
      <p:ext uri="{BB962C8B-B14F-4D97-AF65-F5344CB8AC3E}">
        <p14:creationId xmlns:p14="http://schemas.microsoft.com/office/powerpoint/2010/main" val="3870080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0C3A-9668-E225-FAE2-81BC3C540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25323-A19A-BF21-431D-6F41674EFE3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F310FFBD-DE11-DC4E-CC96-C2CA1127846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9A6990F-1F65-52AD-D702-2CCF1E4EF77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10" name="Oval 9">
            <a:extLst>
              <a:ext uri="{FF2B5EF4-FFF2-40B4-BE49-F238E27FC236}">
                <a16:creationId xmlns:a16="http://schemas.microsoft.com/office/drawing/2014/main" id="{697AE3EF-BE1B-0216-BF4E-25C77D08C39E}"/>
              </a:ext>
            </a:extLst>
          </p:cNvPr>
          <p:cNvSpPr/>
          <p:nvPr/>
        </p:nvSpPr>
        <p:spPr>
          <a:xfrm>
            <a:off x="1624363" y="2504143"/>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15756287-DA50-8C23-2B8A-C571B18E42B4}"/>
              </a:ext>
            </a:extLst>
          </p:cNvPr>
          <p:cNvSpPr/>
          <p:nvPr/>
        </p:nvSpPr>
        <p:spPr>
          <a:xfrm>
            <a:off x="4268458" y="3084321"/>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B6228932-B989-0FF2-6B2F-DD0E84FD8344}"/>
              </a:ext>
            </a:extLst>
          </p:cNvPr>
          <p:cNvSpPr/>
          <p:nvPr/>
        </p:nvSpPr>
        <p:spPr>
          <a:xfrm>
            <a:off x="2140726" y="432408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E3CB5A72-8E00-838D-B6EC-042F8CD2BE9B}"/>
              </a:ext>
            </a:extLst>
          </p:cNvPr>
          <p:cNvSpPr/>
          <p:nvPr/>
        </p:nvSpPr>
        <p:spPr>
          <a:xfrm>
            <a:off x="4330462" y="5244060"/>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82256FE4-5A59-BE08-8619-B2AF7FC9F74F}"/>
              </a:ext>
            </a:extLst>
          </p:cNvPr>
          <p:cNvSpPr/>
          <p:nvPr/>
        </p:nvSpPr>
        <p:spPr>
          <a:xfrm>
            <a:off x="6485407" y="5078598"/>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15" name="Straight Connector 14">
            <a:extLst>
              <a:ext uri="{FF2B5EF4-FFF2-40B4-BE49-F238E27FC236}">
                <a16:creationId xmlns:a16="http://schemas.microsoft.com/office/drawing/2014/main" id="{DB74E01C-9BFC-77F8-B463-96B3E0EE7730}"/>
              </a:ext>
            </a:extLst>
          </p:cNvPr>
          <p:cNvCxnSpPr>
            <a:stCxn id="10" idx="6"/>
            <a:endCxn id="11" idx="2"/>
          </p:cNvCxnSpPr>
          <p:nvPr/>
        </p:nvCxnSpPr>
        <p:spPr>
          <a:xfrm>
            <a:off x="1955288" y="2669606"/>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E52467-C75A-B7F1-3FFA-C5D65F8F6C13}"/>
              </a:ext>
            </a:extLst>
          </p:cNvPr>
          <p:cNvCxnSpPr>
            <a:stCxn id="10" idx="4"/>
            <a:endCxn id="12" idx="1"/>
          </p:cNvCxnSpPr>
          <p:nvPr/>
        </p:nvCxnSpPr>
        <p:spPr>
          <a:xfrm>
            <a:off x="1789826" y="2835068"/>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49AFC-1CCB-7C99-E34F-5751883D42B1}"/>
              </a:ext>
            </a:extLst>
          </p:cNvPr>
          <p:cNvCxnSpPr>
            <a:stCxn id="12" idx="5"/>
            <a:endCxn id="13" idx="2"/>
          </p:cNvCxnSpPr>
          <p:nvPr/>
        </p:nvCxnSpPr>
        <p:spPr>
          <a:xfrm>
            <a:off x="2423188" y="4606551"/>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D2B87B-C5C5-0FAC-357B-ADF6995233CD}"/>
              </a:ext>
            </a:extLst>
          </p:cNvPr>
          <p:cNvCxnSpPr>
            <a:stCxn id="13" idx="6"/>
            <a:endCxn id="14" idx="2"/>
          </p:cNvCxnSpPr>
          <p:nvPr/>
        </p:nvCxnSpPr>
        <p:spPr>
          <a:xfrm flipV="1">
            <a:off x="4661387" y="5244061"/>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FF46FF-FAEB-977C-40E2-CBF5DE42B9B6}"/>
              </a:ext>
            </a:extLst>
          </p:cNvPr>
          <p:cNvCxnSpPr>
            <a:cxnSpLocks/>
            <a:stCxn id="11" idx="5"/>
            <a:endCxn id="14" idx="1"/>
          </p:cNvCxnSpPr>
          <p:nvPr/>
        </p:nvCxnSpPr>
        <p:spPr>
          <a:xfrm>
            <a:off x="4550920" y="3366783"/>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B3860C-5918-17C4-23DB-551A3891989B}"/>
              </a:ext>
            </a:extLst>
          </p:cNvPr>
          <p:cNvSpPr txBox="1"/>
          <p:nvPr/>
        </p:nvSpPr>
        <p:spPr>
          <a:xfrm>
            <a:off x="2976153" y="2529013"/>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7" name="Oval 36">
            <a:extLst>
              <a:ext uri="{FF2B5EF4-FFF2-40B4-BE49-F238E27FC236}">
                <a16:creationId xmlns:a16="http://schemas.microsoft.com/office/drawing/2014/main" id="{D069CDEB-2A16-AB08-1E11-2AFAC660E740}"/>
              </a:ext>
            </a:extLst>
          </p:cNvPr>
          <p:cNvSpPr/>
          <p:nvPr/>
        </p:nvSpPr>
        <p:spPr>
          <a:xfrm>
            <a:off x="3835375" y="3937845"/>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D6764691-D3F3-DC96-B105-65B07F840E1D}"/>
              </a:ext>
            </a:extLst>
          </p:cNvPr>
          <p:cNvCxnSpPr>
            <a:cxnSpLocks/>
            <a:stCxn id="12" idx="7"/>
            <a:endCxn id="37" idx="2"/>
          </p:cNvCxnSpPr>
          <p:nvPr/>
        </p:nvCxnSpPr>
        <p:spPr>
          <a:xfrm flipV="1">
            <a:off x="2423188" y="4103308"/>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DC518C-0555-87F7-B1E7-180F6528BC90}"/>
              </a:ext>
            </a:extLst>
          </p:cNvPr>
          <p:cNvCxnSpPr>
            <a:cxnSpLocks/>
            <a:stCxn id="13" idx="0"/>
            <a:endCxn id="37" idx="5"/>
          </p:cNvCxnSpPr>
          <p:nvPr/>
        </p:nvCxnSpPr>
        <p:spPr>
          <a:xfrm flipH="1" flipV="1">
            <a:off x="4117837" y="4220307"/>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B8B2F6-D709-A767-E21E-5DE8A62296DB}"/>
              </a:ext>
            </a:extLst>
          </p:cNvPr>
          <p:cNvSpPr txBox="1"/>
          <p:nvPr/>
        </p:nvSpPr>
        <p:spPr>
          <a:xfrm>
            <a:off x="5573397" y="3783619"/>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979DB5C5-984F-DFAB-E80B-CA85B69D958E}"/>
              </a:ext>
            </a:extLst>
          </p:cNvPr>
          <p:cNvSpPr txBox="1"/>
          <p:nvPr/>
        </p:nvSpPr>
        <p:spPr>
          <a:xfrm>
            <a:off x="2034832" y="3379377"/>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4BE0E459-181F-7C7E-B79C-49F94E635719}"/>
              </a:ext>
            </a:extLst>
          </p:cNvPr>
          <p:cNvSpPr txBox="1"/>
          <p:nvPr/>
        </p:nvSpPr>
        <p:spPr>
          <a:xfrm>
            <a:off x="2741900" y="3862627"/>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D34C52F1-84C8-0517-2ED3-2EA17C436634}"/>
              </a:ext>
            </a:extLst>
          </p:cNvPr>
          <p:cNvSpPr txBox="1"/>
          <p:nvPr/>
        </p:nvSpPr>
        <p:spPr>
          <a:xfrm>
            <a:off x="2997225" y="5006475"/>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CE04DC0A-D9E4-1891-0A04-7E5299A5F5AC}"/>
              </a:ext>
            </a:extLst>
          </p:cNvPr>
          <p:cNvSpPr txBox="1"/>
          <p:nvPr/>
        </p:nvSpPr>
        <p:spPr>
          <a:xfrm>
            <a:off x="4318096" y="4470348"/>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B22E09E0-5FB7-44E7-4444-6FEB8E3D627B}"/>
              </a:ext>
            </a:extLst>
          </p:cNvPr>
          <p:cNvSpPr txBox="1"/>
          <p:nvPr/>
        </p:nvSpPr>
        <p:spPr>
          <a:xfrm>
            <a:off x="5255082" y="5341490"/>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A9397919-AB10-2F3D-5EC6-7EBB361FA8EC}"/>
              </a:ext>
            </a:extLst>
          </p:cNvPr>
          <p:cNvSpPr txBox="1"/>
          <p:nvPr/>
        </p:nvSpPr>
        <p:spPr>
          <a:xfrm>
            <a:off x="1101946" y="2504143"/>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19DA6F5E-26A2-E674-EF4D-6E6085C61ECC}"/>
              </a:ext>
            </a:extLst>
          </p:cNvPr>
          <p:cNvSpPr txBox="1"/>
          <p:nvPr/>
        </p:nvSpPr>
        <p:spPr>
          <a:xfrm>
            <a:off x="1606920" y="4338944"/>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5733802B-A02F-A01D-E239-06153497E565}"/>
              </a:ext>
            </a:extLst>
          </p:cNvPr>
          <p:cNvSpPr txBox="1"/>
          <p:nvPr/>
        </p:nvSpPr>
        <p:spPr>
          <a:xfrm>
            <a:off x="3830336" y="2812786"/>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BD6F7A80-31B1-EC11-56ED-A64FC934D2E3}"/>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C291D768-53EE-5AED-7219-3FE2D11A8242}"/>
              </a:ext>
            </a:extLst>
          </p:cNvPr>
          <p:cNvSpPr txBox="1"/>
          <p:nvPr/>
        </p:nvSpPr>
        <p:spPr>
          <a:xfrm>
            <a:off x="4229556" y="5566572"/>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8C185331-424D-0CF7-7289-935945505E53}"/>
              </a:ext>
            </a:extLst>
          </p:cNvPr>
          <p:cNvSpPr txBox="1"/>
          <p:nvPr/>
        </p:nvSpPr>
        <p:spPr>
          <a:xfrm>
            <a:off x="4082364" y="3748994"/>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4" name="Rectangle 3">
            <a:extLst>
              <a:ext uri="{FF2B5EF4-FFF2-40B4-BE49-F238E27FC236}">
                <a16:creationId xmlns:a16="http://schemas.microsoft.com/office/drawing/2014/main" id="{20025298-9F31-9CF1-BA6A-4CFC036ECE58}"/>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176</a:t>
            </a:r>
          </a:p>
        </p:txBody>
      </p:sp>
      <p:sp>
        <p:nvSpPr>
          <p:cNvPr id="24" name="Rectangle 23">
            <a:extLst>
              <a:ext uri="{FF2B5EF4-FFF2-40B4-BE49-F238E27FC236}">
                <a16:creationId xmlns:a16="http://schemas.microsoft.com/office/drawing/2014/main" id="{847970C5-09DB-0171-A05A-5EFE01830F87}"/>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a:p>
            <a:pPr algn="ctr"/>
            <a:r>
              <a:rPr lang="es-ES_tradnl" dirty="0">
                <a:solidFill>
                  <a:schemeClr val="tx1"/>
                </a:solidFill>
              </a:rPr>
              <a:t>193</a:t>
            </a:r>
          </a:p>
        </p:txBody>
      </p:sp>
      <p:sp>
        <p:nvSpPr>
          <p:cNvPr id="25" name="Rectangle 24">
            <a:extLst>
              <a:ext uri="{FF2B5EF4-FFF2-40B4-BE49-F238E27FC236}">
                <a16:creationId xmlns:a16="http://schemas.microsoft.com/office/drawing/2014/main" id="{289086D2-0FBD-B8C3-AAF7-164E43DCF139}"/>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Rectangle 25">
            <a:extLst>
              <a:ext uri="{FF2B5EF4-FFF2-40B4-BE49-F238E27FC236}">
                <a16:creationId xmlns:a16="http://schemas.microsoft.com/office/drawing/2014/main" id="{8D606B52-D8A2-E4D9-CE14-D7EB5AC66CF7}"/>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7" name="Rectangle 26">
            <a:extLst>
              <a:ext uri="{FF2B5EF4-FFF2-40B4-BE49-F238E27FC236}">
                <a16:creationId xmlns:a16="http://schemas.microsoft.com/office/drawing/2014/main" id="{A978B3D5-854F-3914-7255-9CA91BC84EAC}"/>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28" name="TextBox 27">
            <a:extLst>
              <a:ext uri="{FF2B5EF4-FFF2-40B4-BE49-F238E27FC236}">
                <a16:creationId xmlns:a16="http://schemas.microsoft.com/office/drawing/2014/main" id="{43E651AC-4E73-BEA1-BFFA-6B4391E3EE0B}"/>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30" name="TextBox 29">
            <a:extLst>
              <a:ext uri="{FF2B5EF4-FFF2-40B4-BE49-F238E27FC236}">
                <a16:creationId xmlns:a16="http://schemas.microsoft.com/office/drawing/2014/main" id="{DA49D6F3-9361-152F-0F37-A2E41C91B2CB}"/>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42" name="Oval 41">
            <a:extLst>
              <a:ext uri="{FF2B5EF4-FFF2-40B4-BE49-F238E27FC236}">
                <a16:creationId xmlns:a16="http://schemas.microsoft.com/office/drawing/2014/main" id="{2D39C616-148D-BE0B-43F8-281B48EFAE40}"/>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1078E57C-F5F3-E958-A749-45F43BBADA1A}"/>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44" name="Oval 43">
            <a:extLst>
              <a:ext uri="{FF2B5EF4-FFF2-40B4-BE49-F238E27FC236}">
                <a16:creationId xmlns:a16="http://schemas.microsoft.com/office/drawing/2014/main" id="{FB0FD122-3918-3389-1258-E8FD1CA5FB62}"/>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cxnSp>
        <p:nvCxnSpPr>
          <p:cNvPr id="46" name="Straight Arrow Connector 45">
            <a:extLst>
              <a:ext uri="{FF2B5EF4-FFF2-40B4-BE49-F238E27FC236}">
                <a16:creationId xmlns:a16="http://schemas.microsoft.com/office/drawing/2014/main" id="{8D019B63-5D0C-1DC9-DFBA-D492388AEAFA}"/>
              </a:ext>
            </a:extLst>
          </p:cNvPr>
          <p:cNvCxnSpPr>
            <a:cxnSpLocks/>
            <a:endCxn id="43"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C9DD8CF-0325-BD57-107E-8F26224B6D78}"/>
              </a:ext>
            </a:extLst>
          </p:cNvPr>
          <p:cNvCxnSpPr>
            <a:cxnSpLocks/>
            <a:stCxn id="42" idx="3"/>
            <a:endCxn id="44"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274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DE7A5-71B2-9FE4-6274-EF4E5B48E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F22B1-C5AC-CDE5-823B-1930B397BDDC}"/>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192786D8-5B70-94AB-1C08-3512D757451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BDECF3C2-E705-07C7-1987-CF40E087BC21}"/>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10" name="Oval 9">
            <a:extLst>
              <a:ext uri="{FF2B5EF4-FFF2-40B4-BE49-F238E27FC236}">
                <a16:creationId xmlns:a16="http://schemas.microsoft.com/office/drawing/2014/main" id="{E4662823-B50C-B04E-4821-B8E9E82EE8F8}"/>
              </a:ext>
            </a:extLst>
          </p:cNvPr>
          <p:cNvSpPr/>
          <p:nvPr/>
        </p:nvSpPr>
        <p:spPr>
          <a:xfrm>
            <a:off x="1624363" y="2504143"/>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CCDDDE35-2789-05B8-65A1-31C89A966294}"/>
              </a:ext>
            </a:extLst>
          </p:cNvPr>
          <p:cNvSpPr/>
          <p:nvPr/>
        </p:nvSpPr>
        <p:spPr>
          <a:xfrm>
            <a:off x="4268458" y="3084321"/>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7F34A067-1671-2B44-3925-A8AE7EEFCA7C}"/>
              </a:ext>
            </a:extLst>
          </p:cNvPr>
          <p:cNvSpPr/>
          <p:nvPr/>
        </p:nvSpPr>
        <p:spPr>
          <a:xfrm>
            <a:off x="2140726" y="432408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D138E9E4-1601-7D9A-7ED6-6D00A153B78F}"/>
              </a:ext>
            </a:extLst>
          </p:cNvPr>
          <p:cNvSpPr/>
          <p:nvPr/>
        </p:nvSpPr>
        <p:spPr>
          <a:xfrm>
            <a:off x="4330462" y="5244060"/>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6B8385BC-C39E-0399-534D-ADD471F72605}"/>
              </a:ext>
            </a:extLst>
          </p:cNvPr>
          <p:cNvSpPr/>
          <p:nvPr/>
        </p:nvSpPr>
        <p:spPr>
          <a:xfrm>
            <a:off x="6485407" y="5078598"/>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15" name="Straight Connector 14">
            <a:extLst>
              <a:ext uri="{FF2B5EF4-FFF2-40B4-BE49-F238E27FC236}">
                <a16:creationId xmlns:a16="http://schemas.microsoft.com/office/drawing/2014/main" id="{5C618B73-1467-CE63-21BA-CF448AD407D3}"/>
              </a:ext>
            </a:extLst>
          </p:cNvPr>
          <p:cNvCxnSpPr>
            <a:stCxn id="10" idx="6"/>
            <a:endCxn id="11" idx="2"/>
          </p:cNvCxnSpPr>
          <p:nvPr/>
        </p:nvCxnSpPr>
        <p:spPr>
          <a:xfrm>
            <a:off x="1955288" y="2669606"/>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D6DEAC-A0A9-0B41-5C2D-85A17443D3B3}"/>
              </a:ext>
            </a:extLst>
          </p:cNvPr>
          <p:cNvCxnSpPr>
            <a:stCxn id="10" idx="4"/>
            <a:endCxn id="12" idx="1"/>
          </p:cNvCxnSpPr>
          <p:nvPr/>
        </p:nvCxnSpPr>
        <p:spPr>
          <a:xfrm>
            <a:off x="1789826" y="2835068"/>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818C4-6C25-3C9A-ACBB-D52B478F57AB}"/>
              </a:ext>
            </a:extLst>
          </p:cNvPr>
          <p:cNvCxnSpPr>
            <a:stCxn id="12" idx="5"/>
            <a:endCxn id="13" idx="2"/>
          </p:cNvCxnSpPr>
          <p:nvPr/>
        </p:nvCxnSpPr>
        <p:spPr>
          <a:xfrm>
            <a:off x="2423188" y="4606551"/>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78AEE2-1B51-C747-6068-6E10D0171FE1}"/>
              </a:ext>
            </a:extLst>
          </p:cNvPr>
          <p:cNvCxnSpPr>
            <a:stCxn id="13" idx="6"/>
            <a:endCxn id="14" idx="2"/>
          </p:cNvCxnSpPr>
          <p:nvPr/>
        </p:nvCxnSpPr>
        <p:spPr>
          <a:xfrm flipV="1">
            <a:off x="4661387" y="5244061"/>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099AC8-D288-917F-170F-5EC31C612F32}"/>
              </a:ext>
            </a:extLst>
          </p:cNvPr>
          <p:cNvCxnSpPr>
            <a:cxnSpLocks/>
            <a:stCxn id="11" idx="5"/>
            <a:endCxn id="14" idx="1"/>
          </p:cNvCxnSpPr>
          <p:nvPr/>
        </p:nvCxnSpPr>
        <p:spPr>
          <a:xfrm>
            <a:off x="4550920" y="3366783"/>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E1B3B43-32E1-1802-CF87-6CE53A49D0F4}"/>
              </a:ext>
            </a:extLst>
          </p:cNvPr>
          <p:cNvSpPr txBox="1"/>
          <p:nvPr/>
        </p:nvSpPr>
        <p:spPr>
          <a:xfrm>
            <a:off x="2976153" y="2529013"/>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7" name="Oval 36">
            <a:extLst>
              <a:ext uri="{FF2B5EF4-FFF2-40B4-BE49-F238E27FC236}">
                <a16:creationId xmlns:a16="http://schemas.microsoft.com/office/drawing/2014/main" id="{32216484-345D-6520-EB01-680CEDEBA726}"/>
              </a:ext>
            </a:extLst>
          </p:cNvPr>
          <p:cNvSpPr/>
          <p:nvPr/>
        </p:nvSpPr>
        <p:spPr>
          <a:xfrm>
            <a:off x="3835375" y="3937845"/>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1E843E8B-70D8-F33A-DCED-19748BA5D504}"/>
              </a:ext>
            </a:extLst>
          </p:cNvPr>
          <p:cNvCxnSpPr>
            <a:cxnSpLocks/>
            <a:stCxn id="12" idx="7"/>
            <a:endCxn id="37" idx="2"/>
          </p:cNvCxnSpPr>
          <p:nvPr/>
        </p:nvCxnSpPr>
        <p:spPr>
          <a:xfrm flipV="1">
            <a:off x="2423188" y="4103308"/>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736013-D133-871B-B8A3-4A4EE2A29779}"/>
              </a:ext>
            </a:extLst>
          </p:cNvPr>
          <p:cNvCxnSpPr>
            <a:cxnSpLocks/>
            <a:stCxn id="13" idx="0"/>
            <a:endCxn id="37" idx="5"/>
          </p:cNvCxnSpPr>
          <p:nvPr/>
        </p:nvCxnSpPr>
        <p:spPr>
          <a:xfrm flipH="1" flipV="1">
            <a:off x="4117837" y="4220307"/>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D0DCA80-AE0D-9FBD-2EFC-4B035CE75640}"/>
              </a:ext>
            </a:extLst>
          </p:cNvPr>
          <p:cNvSpPr txBox="1"/>
          <p:nvPr/>
        </p:nvSpPr>
        <p:spPr>
          <a:xfrm>
            <a:off x="5573397" y="3783619"/>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B7499712-B053-BAF6-200D-9CA2FD3E0CD9}"/>
              </a:ext>
            </a:extLst>
          </p:cNvPr>
          <p:cNvSpPr txBox="1"/>
          <p:nvPr/>
        </p:nvSpPr>
        <p:spPr>
          <a:xfrm>
            <a:off x="2034832" y="3379377"/>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C4907D1A-7B0F-340D-9C47-130E1B1DD4E7}"/>
              </a:ext>
            </a:extLst>
          </p:cNvPr>
          <p:cNvSpPr txBox="1"/>
          <p:nvPr/>
        </p:nvSpPr>
        <p:spPr>
          <a:xfrm>
            <a:off x="2741900" y="3862627"/>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7E8B8E4C-D932-6FD0-C168-8D61C1CB47D4}"/>
              </a:ext>
            </a:extLst>
          </p:cNvPr>
          <p:cNvSpPr txBox="1"/>
          <p:nvPr/>
        </p:nvSpPr>
        <p:spPr>
          <a:xfrm>
            <a:off x="2997225" y="5006475"/>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FBF44660-E991-EC6C-3EBE-D5A11D4A82C0}"/>
              </a:ext>
            </a:extLst>
          </p:cNvPr>
          <p:cNvSpPr txBox="1"/>
          <p:nvPr/>
        </p:nvSpPr>
        <p:spPr>
          <a:xfrm>
            <a:off x="4318096" y="4470348"/>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D4507F70-D13D-C475-1F70-8008830869DC}"/>
              </a:ext>
            </a:extLst>
          </p:cNvPr>
          <p:cNvSpPr txBox="1"/>
          <p:nvPr/>
        </p:nvSpPr>
        <p:spPr>
          <a:xfrm>
            <a:off x="5255082" y="5341490"/>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0DCE686F-9B84-4446-7A7B-3749D5E12885}"/>
              </a:ext>
            </a:extLst>
          </p:cNvPr>
          <p:cNvSpPr txBox="1"/>
          <p:nvPr/>
        </p:nvSpPr>
        <p:spPr>
          <a:xfrm>
            <a:off x="1101946" y="2504143"/>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EB624B14-C8E7-37F4-8750-6111B2F02BE5}"/>
              </a:ext>
            </a:extLst>
          </p:cNvPr>
          <p:cNvSpPr txBox="1"/>
          <p:nvPr/>
        </p:nvSpPr>
        <p:spPr>
          <a:xfrm>
            <a:off x="1606920" y="4338944"/>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AD77D8A1-506D-2233-477F-26BD866F44C9}"/>
              </a:ext>
            </a:extLst>
          </p:cNvPr>
          <p:cNvSpPr txBox="1"/>
          <p:nvPr/>
        </p:nvSpPr>
        <p:spPr>
          <a:xfrm>
            <a:off x="3830336" y="2812786"/>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F7E3E598-5323-7497-8AA4-2D1E521478A7}"/>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499C93BF-055B-9BF2-5A0D-91DDDBA87A2B}"/>
              </a:ext>
            </a:extLst>
          </p:cNvPr>
          <p:cNvSpPr txBox="1"/>
          <p:nvPr/>
        </p:nvSpPr>
        <p:spPr>
          <a:xfrm>
            <a:off x="4229556" y="5566572"/>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1336B20F-B409-7F32-07E0-805304B495A1}"/>
              </a:ext>
            </a:extLst>
          </p:cNvPr>
          <p:cNvSpPr txBox="1"/>
          <p:nvPr/>
        </p:nvSpPr>
        <p:spPr>
          <a:xfrm>
            <a:off x="4082364" y="3748994"/>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4" name="Rectangle 3">
            <a:extLst>
              <a:ext uri="{FF2B5EF4-FFF2-40B4-BE49-F238E27FC236}">
                <a16:creationId xmlns:a16="http://schemas.microsoft.com/office/drawing/2014/main" id="{BF8144AF-5334-404B-E7FA-5321ABC502C4}"/>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0</a:t>
            </a:r>
          </a:p>
        </p:txBody>
      </p:sp>
      <p:sp>
        <p:nvSpPr>
          <p:cNvPr id="24" name="Rectangle 23">
            <a:extLst>
              <a:ext uri="{FF2B5EF4-FFF2-40B4-BE49-F238E27FC236}">
                <a16:creationId xmlns:a16="http://schemas.microsoft.com/office/drawing/2014/main" id="{FA003B8A-2C3D-2BD4-CF6D-79E8CAF7BE14}"/>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a:p>
            <a:pPr algn="ctr"/>
            <a:r>
              <a:rPr lang="es-ES_tradnl" dirty="0">
                <a:solidFill>
                  <a:schemeClr val="tx1"/>
                </a:solidFill>
              </a:rPr>
              <a:t>193</a:t>
            </a:r>
          </a:p>
        </p:txBody>
      </p:sp>
      <p:sp>
        <p:nvSpPr>
          <p:cNvPr id="25" name="Rectangle 24">
            <a:extLst>
              <a:ext uri="{FF2B5EF4-FFF2-40B4-BE49-F238E27FC236}">
                <a16:creationId xmlns:a16="http://schemas.microsoft.com/office/drawing/2014/main" id="{A53D58FD-A71B-05D9-93EB-814A39FE5A5E}"/>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Rectangle 25">
            <a:extLst>
              <a:ext uri="{FF2B5EF4-FFF2-40B4-BE49-F238E27FC236}">
                <a16:creationId xmlns:a16="http://schemas.microsoft.com/office/drawing/2014/main" id="{505168AD-E97B-F6FC-ACF5-1EF975BCC77B}"/>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7" name="Rectangle 26">
            <a:extLst>
              <a:ext uri="{FF2B5EF4-FFF2-40B4-BE49-F238E27FC236}">
                <a16:creationId xmlns:a16="http://schemas.microsoft.com/office/drawing/2014/main" id="{BAFD2DE2-081B-BC83-932C-D75CBC1143C3}"/>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28" name="TextBox 27">
            <a:extLst>
              <a:ext uri="{FF2B5EF4-FFF2-40B4-BE49-F238E27FC236}">
                <a16:creationId xmlns:a16="http://schemas.microsoft.com/office/drawing/2014/main" id="{37771DCE-F5AD-C588-D472-D8B77A89B2F4}"/>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30" name="TextBox 29">
            <a:extLst>
              <a:ext uri="{FF2B5EF4-FFF2-40B4-BE49-F238E27FC236}">
                <a16:creationId xmlns:a16="http://schemas.microsoft.com/office/drawing/2014/main" id="{EA364DCD-51D4-0CDA-61E3-9AE8F7D7BACC}"/>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42" name="Oval 41">
            <a:extLst>
              <a:ext uri="{FF2B5EF4-FFF2-40B4-BE49-F238E27FC236}">
                <a16:creationId xmlns:a16="http://schemas.microsoft.com/office/drawing/2014/main" id="{747BD998-5176-B258-871E-E52F1E73D91C}"/>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19C2E655-2F58-DCCA-6E29-85B9A3CF6136}"/>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44" name="Oval 43">
            <a:extLst>
              <a:ext uri="{FF2B5EF4-FFF2-40B4-BE49-F238E27FC236}">
                <a16:creationId xmlns:a16="http://schemas.microsoft.com/office/drawing/2014/main" id="{92DDB7FD-BDBE-CA1F-1253-DCC183BFCCDE}"/>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45" name="Oval 44">
            <a:extLst>
              <a:ext uri="{FF2B5EF4-FFF2-40B4-BE49-F238E27FC236}">
                <a16:creationId xmlns:a16="http://schemas.microsoft.com/office/drawing/2014/main" id="{337F7EFC-088E-D1CA-0A68-0765D1D986A9}"/>
              </a:ext>
            </a:extLst>
          </p:cNvPr>
          <p:cNvSpPr/>
          <p:nvPr/>
        </p:nvSpPr>
        <p:spPr>
          <a:xfrm>
            <a:off x="9958168" y="5375807"/>
            <a:ext cx="437675" cy="449450"/>
          </a:xfrm>
          <a:prstGeom prst="ellipse">
            <a:avLst/>
          </a:prstGeom>
          <a:solidFill>
            <a:schemeClr val="accent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46" name="Straight Arrow Connector 45">
            <a:extLst>
              <a:ext uri="{FF2B5EF4-FFF2-40B4-BE49-F238E27FC236}">
                <a16:creationId xmlns:a16="http://schemas.microsoft.com/office/drawing/2014/main" id="{B95FC566-A794-A752-FA78-6922FADFA172}"/>
              </a:ext>
            </a:extLst>
          </p:cNvPr>
          <p:cNvCxnSpPr>
            <a:cxnSpLocks/>
            <a:endCxn id="43"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8FD598-82AF-4308-3C51-164A8EDAADEA}"/>
              </a:ext>
            </a:extLst>
          </p:cNvPr>
          <p:cNvCxnSpPr>
            <a:cxnSpLocks/>
            <a:stCxn id="42" idx="3"/>
            <a:endCxn id="44"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6012E9A-5C5A-58C2-CEAD-BA0C6A0A7173}"/>
              </a:ext>
            </a:extLst>
          </p:cNvPr>
          <p:cNvCxnSpPr>
            <a:cxnSpLocks/>
          </p:cNvCxnSpPr>
          <p:nvPr/>
        </p:nvCxnSpPr>
        <p:spPr>
          <a:xfrm>
            <a:off x="10177005" y="5157703"/>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89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0878E-65B1-54E9-18FA-ED19E8D0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C9176-A94B-60AE-163A-98349648EC72}"/>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9938DABF-A7C9-238A-FFF8-822FF6B90E7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7A32132B-8A82-4878-76E4-1E511FF1462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10" name="Oval 9">
            <a:extLst>
              <a:ext uri="{FF2B5EF4-FFF2-40B4-BE49-F238E27FC236}">
                <a16:creationId xmlns:a16="http://schemas.microsoft.com/office/drawing/2014/main" id="{82C2196F-84CF-81B1-8178-FB5653B447D4}"/>
              </a:ext>
            </a:extLst>
          </p:cNvPr>
          <p:cNvSpPr/>
          <p:nvPr/>
        </p:nvSpPr>
        <p:spPr>
          <a:xfrm>
            <a:off x="1624363" y="2504143"/>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2BDD30F8-FB38-594E-7951-23CE7FE870E9}"/>
              </a:ext>
            </a:extLst>
          </p:cNvPr>
          <p:cNvSpPr/>
          <p:nvPr/>
        </p:nvSpPr>
        <p:spPr>
          <a:xfrm>
            <a:off x="4268458" y="3084321"/>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32188C21-511A-16A7-30CF-4A20AFAA1802}"/>
              </a:ext>
            </a:extLst>
          </p:cNvPr>
          <p:cNvSpPr/>
          <p:nvPr/>
        </p:nvSpPr>
        <p:spPr>
          <a:xfrm>
            <a:off x="2140726" y="432408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8666E1F5-0A61-D773-222B-B477117D3A72}"/>
              </a:ext>
            </a:extLst>
          </p:cNvPr>
          <p:cNvSpPr/>
          <p:nvPr/>
        </p:nvSpPr>
        <p:spPr>
          <a:xfrm>
            <a:off x="4330462" y="5244060"/>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F1EB0F22-B3FC-1B62-BC97-1F3BAAECFF91}"/>
              </a:ext>
            </a:extLst>
          </p:cNvPr>
          <p:cNvSpPr/>
          <p:nvPr/>
        </p:nvSpPr>
        <p:spPr>
          <a:xfrm>
            <a:off x="6485407" y="5078598"/>
            <a:ext cx="330925" cy="330925"/>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15" name="Straight Connector 14">
            <a:extLst>
              <a:ext uri="{FF2B5EF4-FFF2-40B4-BE49-F238E27FC236}">
                <a16:creationId xmlns:a16="http://schemas.microsoft.com/office/drawing/2014/main" id="{2955F7DE-50FB-9BF8-7CEE-185CE16E2CEC}"/>
              </a:ext>
            </a:extLst>
          </p:cNvPr>
          <p:cNvCxnSpPr>
            <a:stCxn id="10" idx="6"/>
            <a:endCxn id="11" idx="2"/>
          </p:cNvCxnSpPr>
          <p:nvPr/>
        </p:nvCxnSpPr>
        <p:spPr>
          <a:xfrm>
            <a:off x="1955288" y="2669606"/>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CDF68D-F2E0-218D-E801-36855B011FE9}"/>
              </a:ext>
            </a:extLst>
          </p:cNvPr>
          <p:cNvCxnSpPr>
            <a:stCxn id="10" idx="4"/>
            <a:endCxn id="12" idx="1"/>
          </p:cNvCxnSpPr>
          <p:nvPr/>
        </p:nvCxnSpPr>
        <p:spPr>
          <a:xfrm>
            <a:off x="1789826" y="2835068"/>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B2B030-7586-1006-A613-3FC801FA57EB}"/>
              </a:ext>
            </a:extLst>
          </p:cNvPr>
          <p:cNvCxnSpPr>
            <a:stCxn id="12" idx="5"/>
            <a:endCxn id="13" idx="2"/>
          </p:cNvCxnSpPr>
          <p:nvPr/>
        </p:nvCxnSpPr>
        <p:spPr>
          <a:xfrm>
            <a:off x="2423188" y="4606551"/>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7B02D8-A9C3-F189-15F9-83B9A851BCE1}"/>
              </a:ext>
            </a:extLst>
          </p:cNvPr>
          <p:cNvCxnSpPr>
            <a:stCxn id="13" idx="6"/>
            <a:endCxn id="14" idx="2"/>
          </p:cNvCxnSpPr>
          <p:nvPr/>
        </p:nvCxnSpPr>
        <p:spPr>
          <a:xfrm flipV="1">
            <a:off x="4661387" y="5244061"/>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61558-00B5-EDAB-1697-6D12BD46D903}"/>
              </a:ext>
            </a:extLst>
          </p:cNvPr>
          <p:cNvCxnSpPr>
            <a:cxnSpLocks/>
            <a:stCxn id="11" idx="5"/>
            <a:endCxn id="14" idx="1"/>
          </p:cNvCxnSpPr>
          <p:nvPr/>
        </p:nvCxnSpPr>
        <p:spPr>
          <a:xfrm>
            <a:off x="4550920" y="3366783"/>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3736C8-7E52-70A9-3E44-14FF5F3933FE}"/>
              </a:ext>
            </a:extLst>
          </p:cNvPr>
          <p:cNvSpPr txBox="1"/>
          <p:nvPr/>
        </p:nvSpPr>
        <p:spPr>
          <a:xfrm>
            <a:off x="2976153" y="2529013"/>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7" name="Oval 36">
            <a:extLst>
              <a:ext uri="{FF2B5EF4-FFF2-40B4-BE49-F238E27FC236}">
                <a16:creationId xmlns:a16="http://schemas.microsoft.com/office/drawing/2014/main" id="{CCC41478-E9C3-4131-49D0-BA7E2733CB59}"/>
              </a:ext>
            </a:extLst>
          </p:cNvPr>
          <p:cNvSpPr/>
          <p:nvPr/>
        </p:nvSpPr>
        <p:spPr>
          <a:xfrm>
            <a:off x="3835375" y="3937845"/>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AFB2785A-FB3E-5160-60C8-24E3EE22D4AF}"/>
              </a:ext>
            </a:extLst>
          </p:cNvPr>
          <p:cNvCxnSpPr>
            <a:cxnSpLocks/>
            <a:stCxn id="12" idx="7"/>
            <a:endCxn id="37" idx="2"/>
          </p:cNvCxnSpPr>
          <p:nvPr/>
        </p:nvCxnSpPr>
        <p:spPr>
          <a:xfrm flipV="1">
            <a:off x="2423188" y="4103308"/>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8CA0C0-2DEF-7075-F75E-3D3A132A662D}"/>
              </a:ext>
            </a:extLst>
          </p:cNvPr>
          <p:cNvCxnSpPr>
            <a:cxnSpLocks/>
            <a:stCxn id="13" idx="0"/>
            <a:endCxn id="37" idx="5"/>
          </p:cNvCxnSpPr>
          <p:nvPr/>
        </p:nvCxnSpPr>
        <p:spPr>
          <a:xfrm flipH="1" flipV="1">
            <a:off x="4117837" y="4220307"/>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BAD3646-444D-1000-2143-900275EDBAE7}"/>
              </a:ext>
            </a:extLst>
          </p:cNvPr>
          <p:cNvSpPr txBox="1"/>
          <p:nvPr/>
        </p:nvSpPr>
        <p:spPr>
          <a:xfrm>
            <a:off x="5573397" y="3783619"/>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E08119DC-C4C4-9C3D-7699-BDBBB7C51292}"/>
              </a:ext>
            </a:extLst>
          </p:cNvPr>
          <p:cNvSpPr txBox="1"/>
          <p:nvPr/>
        </p:nvSpPr>
        <p:spPr>
          <a:xfrm>
            <a:off x="2034832" y="3379377"/>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806A139C-5A88-5DAB-6F83-CCEB20C44E9F}"/>
              </a:ext>
            </a:extLst>
          </p:cNvPr>
          <p:cNvSpPr txBox="1"/>
          <p:nvPr/>
        </p:nvSpPr>
        <p:spPr>
          <a:xfrm>
            <a:off x="2741900" y="3862627"/>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7DD83595-91D8-790F-4205-75BFD18DC7A2}"/>
              </a:ext>
            </a:extLst>
          </p:cNvPr>
          <p:cNvSpPr txBox="1"/>
          <p:nvPr/>
        </p:nvSpPr>
        <p:spPr>
          <a:xfrm>
            <a:off x="2997225" y="5006475"/>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FC53F15C-0303-2981-4665-00428D361A54}"/>
              </a:ext>
            </a:extLst>
          </p:cNvPr>
          <p:cNvSpPr txBox="1"/>
          <p:nvPr/>
        </p:nvSpPr>
        <p:spPr>
          <a:xfrm>
            <a:off x="4318096" y="4470348"/>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DA1CF538-96A8-81C5-E673-D2D797E8362B}"/>
              </a:ext>
            </a:extLst>
          </p:cNvPr>
          <p:cNvSpPr txBox="1"/>
          <p:nvPr/>
        </p:nvSpPr>
        <p:spPr>
          <a:xfrm>
            <a:off x="5255082" y="5341490"/>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1B01C6C2-92AB-5AD4-E3EF-1D24190B89B7}"/>
              </a:ext>
            </a:extLst>
          </p:cNvPr>
          <p:cNvSpPr txBox="1"/>
          <p:nvPr/>
        </p:nvSpPr>
        <p:spPr>
          <a:xfrm>
            <a:off x="1101946" y="2504143"/>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54121959-7357-D963-7972-BE9261CA2C1F}"/>
              </a:ext>
            </a:extLst>
          </p:cNvPr>
          <p:cNvSpPr txBox="1"/>
          <p:nvPr/>
        </p:nvSpPr>
        <p:spPr>
          <a:xfrm>
            <a:off x="1606920" y="4338944"/>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C05B3DB5-FF0B-EA68-081D-E753C1B9DD12}"/>
              </a:ext>
            </a:extLst>
          </p:cNvPr>
          <p:cNvSpPr txBox="1"/>
          <p:nvPr/>
        </p:nvSpPr>
        <p:spPr>
          <a:xfrm>
            <a:off x="3830336" y="2812786"/>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07F1EA0F-F555-B4FA-1E75-C6AB5786705C}"/>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0706FCAF-2B06-A7AF-33B2-5673DE17FCDB}"/>
              </a:ext>
            </a:extLst>
          </p:cNvPr>
          <p:cNvSpPr txBox="1"/>
          <p:nvPr/>
        </p:nvSpPr>
        <p:spPr>
          <a:xfrm>
            <a:off x="4229556" y="5566572"/>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EB1501B3-11F0-7738-0458-4A7F3CEB27B7}"/>
              </a:ext>
            </a:extLst>
          </p:cNvPr>
          <p:cNvSpPr txBox="1"/>
          <p:nvPr/>
        </p:nvSpPr>
        <p:spPr>
          <a:xfrm>
            <a:off x="4082364" y="3748994"/>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4" name="Rectangle 3">
            <a:extLst>
              <a:ext uri="{FF2B5EF4-FFF2-40B4-BE49-F238E27FC236}">
                <a16:creationId xmlns:a16="http://schemas.microsoft.com/office/drawing/2014/main" id="{CADCA3D7-BD04-2252-8C5D-ED51209FD591}"/>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a:p>
            <a:pPr algn="ctr"/>
            <a:r>
              <a:rPr lang="es-ES_tradnl" dirty="0">
                <a:solidFill>
                  <a:schemeClr val="tx1"/>
                </a:solidFill>
              </a:rPr>
              <a:t>193</a:t>
            </a:r>
          </a:p>
        </p:txBody>
      </p:sp>
      <p:sp>
        <p:nvSpPr>
          <p:cNvPr id="24" name="Rectangle 23">
            <a:extLst>
              <a:ext uri="{FF2B5EF4-FFF2-40B4-BE49-F238E27FC236}">
                <a16:creationId xmlns:a16="http://schemas.microsoft.com/office/drawing/2014/main" id="{8AB44235-D13D-884D-1C3B-CB4A42C2C7E9}"/>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25" name="Rectangle 24">
            <a:extLst>
              <a:ext uri="{FF2B5EF4-FFF2-40B4-BE49-F238E27FC236}">
                <a16:creationId xmlns:a16="http://schemas.microsoft.com/office/drawing/2014/main" id="{265F4902-8DC1-6B76-D5F2-5CC13D08C438}"/>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Rectangle 25">
            <a:extLst>
              <a:ext uri="{FF2B5EF4-FFF2-40B4-BE49-F238E27FC236}">
                <a16:creationId xmlns:a16="http://schemas.microsoft.com/office/drawing/2014/main" id="{09FDAD00-5BF4-F772-E7C3-AE7752CB2B3A}"/>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7" name="Rectangle 26">
            <a:extLst>
              <a:ext uri="{FF2B5EF4-FFF2-40B4-BE49-F238E27FC236}">
                <a16:creationId xmlns:a16="http://schemas.microsoft.com/office/drawing/2014/main" id="{2AE2AABA-703B-B4A1-E783-A300919CA31B}"/>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28" name="TextBox 27">
            <a:extLst>
              <a:ext uri="{FF2B5EF4-FFF2-40B4-BE49-F238E27FC236}">
                <a16:creationId xmlns:a16="http://schemas.microsoft.com/office/drawing/2014/main" id="{A46F03BA-1795-ADF1-E035-A4F16D6BE6DC}"/>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30" name="TextBox 29">
            <a:extLst>
              <a:ext uri="{FF2B5EF4-FFF2-40B4-BE49-F238E27FC236}">
                <a16:creationId xmlns:a16="http://schemas.microsoft.com/office/drawing/2014/main" id="{B4568AC8-3183-C538-D171-32EEEAD48E1B}"/>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42" name="Oval 41">
            <a:extLst>
              <a:ext uri="{FF2B5EF4-FFF2-40B4-BE49-F238E27FC236}">
                <a16:creationId xmlns:a16="http://schemas.microsoft.com/office/drawing/2014/main" id="{A9120B1D-C6E0-A83F-3247-A89E0B9EE537}"/>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94F4C89F-7BEB-11C6-DE2E-668D757B0CF7}"/>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44" name="Oval 43">
            <a:extLst>
              <a:ext uri="{FF2B5EF4-FFF2-40B4-BE49-F238E27FC236}">
                <a16:creationId xmlns:a16="http://schemas.microsoft.com/office/drawing/2014/main" id="{97BD35F6-8593-EF56-D838-BB2381808E1D}"/>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45" name="Oval 44">
            <a:extLst>
              <a:ext uri="{FF2B5EF4-FFF2-40B4-BE49-F238E27FC236}">
                <a16:creationId xmlns:a16="http://schemas.microsoft.com/office/drawing/2014/main" id="{900C4D6B-DDF5-DB9E-983D-F8473A7F4194}"/>
              </a:ext>
            </a:extLst>
          </p:cNvPr>
          <p:cNvSpPr/>
          <p:nvPr/>
        </p:nvSpPr>
        <p:spPr>
          <a:xfrm>
            <a:off x="9958168" y="5375807"/>
            <a:ext cx="437675" cy="449450"/>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46" name="Straight Arrow Connector 45">
            <a:extLst>
              <a:ext uri="{FF2B5EF4-FFF2-40B4-BE49-F238E27FC236}">
                <a16:creationId xmlns:a16="http://schemas.microsoft.com/office/drawing/2014/main" id="{DF5A8BB0-8489-4F1C-011D-990AA1485006}"/>
              </a:ext>
            </a:extLst>
          </p:cNvPr>
          <p:cNvCxnSpPr>
            <a:cxnSpLocks/>
            <a:endCxn id="43"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033D30F-8545-83A4-E689-ABF3EC62DE26}"/>
              </a:ext>
            </a:extLst>
          </p:cNvPr>
          <p:cNvCxnSpPr>
            <a:cxnSpLocks/>
            <a:stCxn id="42" idx="3"/>
            <a:endCxn id="44"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9DF86A-9A40-CCDB-656D-EE07CD6AD228}"/>
              </a:ext>
            </a:extLst>
          </p:cNvPr>
          <p:cNvCxnSpPr>
            <a:cxnSpLocks/>
          </p:cNvCxnSpPr>
          <p:nvPr/>
        </p:nvCxnSpPr>
        <p:spPr>
          <a:xfrm>
            <a:off x="10177005" y="5157703"/>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88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4692C-F9DA-C98D-9CAB-2A3ECC7F5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FFA42-66CE-B32C-CA7B-3C42562C97EA}"/>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57E30491-A1D1-0DC3-C0A3-BF6F2ED423C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04EA5D7-8273-5179-FE2D-CEE32A54EE2B}"/>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10" name="Oval 9">
            <a:extLst>
              <a:ext uri="{FF2B5EF4-FFF2-40B4-BE49-F238E27FC236}">
                <a16:creationId xmlns:a16="http://schemas.microsoft.com/office/drawing/2014/main" id="{9AF2516B-2EE9-07D3-36AE-D9BD893F54EC}"/>
              </a:ext>
            </a:extLst>
          </p:cNvPr>
          <p:cNvSpPr/>
          <p:nvPr/>
        </p:nvSpPr>
        <p:spPr>
          <a:xfrm>
            <a:off x="1624363" y="2504143"/>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C5F770F6-3DA4-C685-C60C-54283DCFF33E}"/>
              </a:ext>
            </a:extLst>
          </p:cNvPr>
          <p:cNvSpPr/>
          <p:nvPr/>
        </p:nvSpPr>
        <p:spPr>
          <a:xfrm>
            <a:off x="4268458" y="3084321"/>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FD60BA1D-7D0E-07C6-09F9-EC71EC63C606}"/>
              </a:ext>
            </a:extLst>
          </p:cNvPr>
          <p:cNvSpPr/>
          <p:nvPr/>
        </p:nvSpPr>
        <p:spPr>
          <a:xfrm>
            <a:off x="2140726" y="4324089"/>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C76E0552-4DD0-9E47-7195-23921C452233}"/>
              </a:ext>
            </a:extLst>
          </p:cNvPr>
          <p:cNvSpPr/>
          <p:nvPr/>
        </p:nvSpPr>
        <p:spPr>
          <a:xfrm>
            <a:off x="4330462" y="5244060"/>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22B3BBFB-30AC-FCC1-2FD2-CCA5B47C1A62}"/>
              </a:ext>
            </a:extLst>
          </p:cNvPr>
          <p:cNvSpPr/>
          <p:nvPr/>
        </p:nvSpPr>
        <p:spPr>
          <a:xfrm>
            <a:off x="6485407" y="5078598"/>
            <a:ext cx="330925" cy="330925"/>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15" name="Straight Connector 14">
            <a:extLst>
              <a:ext uri="{FF2B5EF4-FFF2-40B4-BE49-F238E27FC236}">
                <a16:creationId xmlns:a16="http://schemas.microsoft.com/office/drawing/2014/main" id="{E7FD3D4D-57EA-5272-34FB-F1473C3287A8}"/>
              </a:ext>
            </a:extLst>
          </p:cNvPr>
          <p:cNvCxnSpPr>
            <a:stCxn id="10" idx="6"/>
            <a:endCxn id="11" idx="2"/>
          </p:cNvCxnSpPr>
          <p:nvPr/>
        </p:nvCxnSpPr>
        <p:spPr>
          <a:xfrm>
            <a:off x="1955288" y="2669606"/>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4C5E9E-C95D-034A-2058-2FEBF8885E63}"/>
              </a:ext>
            </a:extLst>
          </p:cNvPr>
          <p:cNvCxnSpPr>
            <a:stCxn id="10" idx="4"/>
            <a:endCxn id="12" idx="1"/>
          </p:cNvCxnSpPr>
          <p:nvPr/>
        </p:nvCxnSpPr>
        <p:spPr>
          <a:xfrm>
            <a:off x="1789826" y="2835068"/>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8018A6-D1B1-8164-8C39-61F64ED41DB1}"/>
              </a:ext>
            </a:extLst>
          </p:cNvPr>
          <p:cNvCxnSpPr>
            <a:stCxn id="12" idx="5"/>
            <a:endCxn id="13" idx="2"/>
          </p:cNvCxnSpPr>
          <p:nvPr/>
        </p:nvCxnSpPr>
        <p:spPr>
          <a:xfrm>
            <a:off x="2423188" y="4606551"/>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292F66-BD50-6D2E-C844-0ABB08022E45}"/>
              </a:ext>
            </a:extLst>
          </p:cNvPr>
          <p:cNvCxnSpPr>
            <a:stCxn id="13" idx="6"/>
            <a:endCxn id="14" idx="2"/>
          </p:cNvCxnSpPr>
          <p:nvPr/>
        </p:nvCxnSpPr>
        <p:spPr>
          <a:xfrm flipV="1">
            <a:off x="4661387" y="5244061"/>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804D39-F0EB-B44B-A0FD-E609EEDE6F61}"/>
              </a:ext>
            </a:extLst>
          </p:cNvPr>
          <p:cNvCxnSpPr>
            <a:cxnSpLocks/>
            <a:stCxn id="11" idx="5"/>
            <a:endCxn id="14" idx="1"/>
          </p:cNvCxnSpPr>
          <p:nvPr/>
        </p:nvCxnSpPr>
        <p:spPr>
          <a:xfrm>
            <a:off x="4550920" y="3366783"/>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A18AEB1-CC8E-298A-7257-59F86A2428F4}"/>
              </a:ext>
            </a:extLst>
          </p:cNvPr>
          <p:cNvSpPr txBox="1"/>
          <p:nvPr/>
        </p:nvSpPr>
        <p:spPr>
          <a:xfrm>
            <a:off x="2976153" y="2529013"/>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7" name="Oval 36">
            <a:extLst>
              <a:ext uri="{FF2B5EF4-FFF2-40B4-BE49-F238E27FC236}">
                <a16:creationId xmlns:a16="http://schemas.microsoft.com/office/drawing/2014/main" id="{BC8386CB-4732-4577-7986-C12153D51979}"/>
              </a:ext>
            </a:extLst>
          </p:cNvPr>
          <p:cNvSpPr/>
          <p:nvPr/>
        </p:nvSpPr>
        <p:spPr>
          <a:xfrm>
            <a:off x="3835375" y="3937845"/>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D2D85823-703D-CAFC-9B7B-E160396A6B61}"/>
              </a:ext>
            </a:extLst>
          </p:cNvPr>
          <p:cNvCxnSpPr>
            <a:cxnSpLocks/>
            <a:stCxn id="12" idx="7"/>
            <a:endCxn id="37" idx="2"/>
          </p:cNvCxnSpPr>
          <p:nvPr/>
        </p:nvCxnSpPr>
        <p:spPr>
          <a:xfrm flipV="1">
            <a:off x="2423188" y="4103308"/>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756716-7566-28BE-1E8A-98D1078DDBE0}"/>
              </a:ext>
            </a:extLst>
          </p:cNvPr>
          <p:cNvCxnSpPr>
            <a:cxnSpLocks/>
            <a:stCxn id="13" idx="0"/>
            <a:endCxn id="37" idx="5"/>
          </p:cNvCxnSpPr>
          <p:nvPr/>
        </p:nvCxnSpPr>
        <p:spPr>
          <a:xfrm flipH="1" flipV="1">
            <a:off x="4117837" y="4220307"/>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A4182B6-28CD-DC17-C636-C9CAA9AD2108}"/>
              </a:ext>
            </a:extLst>
          </p:cNvPr>
          <p:cNvSpPr txBox="1"/>
          <p:nvPr/>
        </p:nvSpPr>
        <p:spPr>
          <a:xfrm>
            <a:off x="5573397" y="3783619"/>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59EBBAC3-DAD6-FA45-04F4-123CF95AD265}"/>
              </a:ext>
            </a:extLst>
          </p:cNvPr>
          <p:cNvSpPr txBox="1"/>
          <p:nvPr/>
        </p:nvSpPr>
        <p:spPr>
          <a:xfrm>
            <a:off x="2034832" y="3379377"/>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57B2278B-5350-1E7D-FFBB-0A0AB59631DE}"/>
              </a:ext>
            </a:extLst>
          </p:cNvPr>
          <p:cNvSpPr txBox="1"/>
          <p:nvPr/>
        </p:nvSpPr>
        <p:spPr>
          <a:xfrm>
            <a:off x="2741900" y="3862627"/>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947D77FD-7510-14FA-6F9F-91B216A2DC43}"/>
              </a:ext>
            </a:extLst>
          </p:cNvPr>
          <p:cNvSpPr txBox="1"/>
          <p:nvPr/>
        </p:nvSpPr>
        <p:spPr>
          <a:xfrm>
            <a:off x="2997225" y="5006475"/>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D8DB2A32-44CA-C94B-08C7-73F6659C8DD4}"/>
              </a:ext>
            </a:extLst>
          </p:cNvPr>
          <p:cNvSpPr txBox="1"/>
          <p:nvPr/>
        </p:nvSpPr>
        <p:spPr>
          <a:xfrm>
            <a:off x="4318096" y="4470348"/>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84907F3C-0A9A-8B41-BEFF-4DDF26F43DA3}"/>
              </a:ext>
            </a:extLst>
          </p:cNvPr>
          <p:cNvSpPr txBox="1"/>
          <p:nvPr/>
        </p:nvSpPr>
        <p:spPr>
          <a:xfrm>
            <a:off x="5255082" y="5341490"/>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D07874D4-CFD6-7138-66FE-BD818DEB3BAD}"/>
              </a:ext>
            </a:extLst>
          </p:cNvPr>
          <p:cNvSpPr txBox="1"/>
          <p:nvPr/>
        </p:nvSpPr>
        <p:spPr>
          <a:xfrm>
            <a:off x="1101946" y="2504143"/>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4D4DAA0A-483D-BA39-F2E7-7879B47F7635}"/>
              </a:ext>
            </a:extLst>
          </p:cNvPr>
          <p:cNvSpPr txBox="1"/>
          <p:nvPr/>
        </p:nvSpPr>
        <p:spPr>
          <a:xfrm>
            <a:off x="1606920" y="4338944"/>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5304EA92-BCF4-C6F1-BDC4-CB3630393F16}"/>
              </a:ext>
            </a:extLst>
          </p:cNvPr>
          <p:cNvSpPr txBox="1"/>
          <p:nvPr/>
        </p:nvSpPr>
        <p:spPr>
          <a:xfrm>
            <a:off x="3830336" y="2812786"/>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9142F9CE-E96E-62CC-66C0-BB4306E54B10}"/>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DF7BABA1-0713-505D-0127-AAB2E09C3C14}"/>
              </a:ext>
            </a:extLst>
          </p:cNvPr>
          <p:cNvSpPr txBox="1"/>
          <p:nvPr/>
        </p:nvSpPr>
        <p:spPr>
          <a:xfrm>
            <a:off x="4229556" y="5566572"/>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24B3BC07-5903-DD53-A308-2ADFAB19AD2F}"/>
              </a:ext>
            </a:extLst>
          </p:cNvPr>
          <p:cNvSpPr txBox="1"/>
          <p:nvPr/>
        </p:nvSpPr>
        <p:spPr>
          <a:xfrm>
            <a:off x="4082364" y="3748994"/>
            <a:ext cx="579023" cy="369332"/>
          </a:xfrm>
          <a:prstGeom prst="rect">
            <a:avLst/>
          </a:prstGeom>
          <a:noFill/>
        </p:spPr>
        <p:txBody>
          <a:bodyPr wrap="square">
            <a:spAutoFit/>
          </a:bodyPr>
          <a:lstStyle/>
          <a:p>
            <a:r>
              <a:rPr lang="es-ES_tradnl" dirty="0">
                <a:solidFill>
                  <a:srgbClr val="0070C0"/>
                </a:solidFill>
              </a:rPr>
              <a:t>160</a:t>
            </a:r>
            <a:endParaRPr lang="es-ES_tradnl" dirty="0"/>
          </a:p>
        </p:txBody>
      </p:sp>
      <p:cxnSp>
        <p:nvCxnSpPr>
          <p:cNvPr id="4" name="Straight Arrow Connector 3">
            <a:extLst>
              <a:ext uri="{FF2B5EF4-FFF2-40B4-BE49-F238E27FC236}">
                <a16:creationId xmlns:a16="http://schemas.microsoft.com/office/drawing/2014/main" id="{328B0D15-2954-2C4A-456E-85A59581D6CD}"/>
              </a:ext>
            </a:extLst>
          </p:cNvPr>
          <p:cNvCxnSpPr>
            <a:cxnSpLocks/>
          </p:cNvCxnSpPr>
          <p:nvPr/>
        </p:nvCxnSpPr>
        <p:spPr>
          <a:xfrm>
            <a:off x="2090747" y="2870558"/>
            <a:ext cx="2036810" cy="4724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C010C63-4A2A-478F-60F1-E2B9AD6E86B1}"/>
              </a:ext>
            </a:extLst>
          </p:cNvPr>
          <p:cNvCxnSpPr>
            <a:cxnSpLocks/>
          </p:cNvCxnSpPr>
          <p:nvPr/>
        </p:nvCxnSpPr>
        <p:spPr>
          <a:xfrm>
            <a:off x="4752265" y="3361705"/>
            <a:ext cx="1771037" cy="164477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63F5941-F7A9-5C22-8A75-EB8C3A735127}"/>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36" name="TextBox 35">
            <a:extLst>
              <a:ext uri="{FF2B5EF4-FFF2-40B4-BE49-F238E27FC236}">
                <a16:creationId xmlns:a16="http://schemas.microsoft.com/office/drawing/2014/main" id="{392F04FD-60D8-1CDD-B94A-2E31580BE23F}"/>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39" name="Oval 38">
            <a:extLst>
              <a:ext uri="{FF2B5EF4-FFF2-40B4-BE49-F238E27FC236}">
                <a16:creationId xmlns:a16="http://schemas.microsoft.com/office/drawing/2014/main" id="{BD6AD8A4-D1C6-BA73-0769-FB19E6726CF3}"/>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40" name="Oval 39">
            <a:extLst>
              <a:ext uri="{FF2B5EF4-FFF2-40B4-BE49-F238E27FC236}">
                <a16:creationId xmlns:a16="http://schemas.microsoft.com/office/drawing/2014/main" id="{51AEC6E8-873D-0A25-2297-31C271673C62}"/>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43" name="Oval 42">
            <a:extLst>
              <a:ext uri="{FF2B5EF4-FFF2-40B4-BE49-F238E27FC236}">
                <a16:creationId xmlns:a16="http://schemas.microsoft.com/office/drawing/2014/main" id="{615AE365-D5AA-5039-6B9E-594DCC0CDFA6}"/>
              </a:ext>
            </a:extLst>
          </p:cNvPr>
          <p:cNvSpPr/>
          <p:nvPr/>
        </p:nvSpPr>
        <p:spPr>
          <a:xfrm>
            <a:off x="9958168" y="5375807"/>
            <a:ext cx="437675" cy="449450"/>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44" name="Straight Arrow Connector 43">
            <a:extLst>
              <a:ext uri="{FF2B5EF4-FFF2-40B4-BE49-F238E27FC236}">
                <a16:creationId xmlns:a16="http://schemas.microsoft.com/office/drawing/2014/main" id="{0B285A7F-693F-1C6D-643F-B7ED2DDD20BC}"/>
              </a:ext>
            </a:extLst>
          </p:cNvPr>
          <p:cNvCxnSpPr>
            <a:cxnSpLocks/>
            <a:endCxn id="39" idx="1"/>
          </p:cNvCxnSpPr>
          <p:nvPr/>
        </p:nvCxnSpPr>
        <p:spPr>
          <a:xfrm>
            <a:off x="9808215" y="4485992"/>
            <a:ext cx="214050" cy="28808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09469E-3A73-1F7C-0CCD-BBEB579EDB55}"/>
              </a:ext>
            </a:extLst>
          </p:cNvPr>
          <p:cNvCxnSpPr>
            <a:cxnSpLocks/>
            <a:stCxn id="35" idx="3"/>
            <a:endCxn id="40"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CB234-40EE-71D1-EAE7-EF48366B6EDF}"/>
              </a:ext>
            </a:extLst>
          </p:cNvPr>
          <p:cNvCxnSpPr>
            <a:cxnSpLocks/>
          </p:cNvCxnSpPr>
          <p:nvPr/>
        </p:nvCxnSpPr>
        <p:spPr>
          <a:xfrm>
            <a:off x="10177005" y="5157703"/>
            <a:ext cx="0" cy="2213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4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programa del agente para el ambiente de dos cajas, este programa implementa la tabla:</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Agente aspiradora </a:t>
            </a:r>
          </a:p>
        </p:txBody>
      </p:sp>
      <p:pic>
        <p:nvPicPr>
          <p:cNvPr id="16" name="Picture 15" descr="A screen shot of a computer program&#10;&#10;Description automatically generated">
            <a:extLst>
              <a:ext uri="{FF2B5EF4-FFF2-40B4-BE49-F238E27FC236}">
                <a16:creationId xmlns:a16="http://schemas.microsoft.com/office/drawing/2014/main" id="{9B5F1D60-6036-E6D1-88E9-BD1ED1A281E2}"/>
              </a:ext>
            </a:extLst>
          </p:cNvPr>
          <p:cNvPicPr>
            <a:picLocks noChangeAspect="1"/>
          </p:cNvPicPr>
          <p:nvPr/>
        </p:nvPicPr>
        <p:blipFill>
          <a:blip r:embed="rId3"/>
          <a:srcRect l="4854" t="14319" r="4639" b="5421"/>
          <a:stretch/>
        </p:blipFill>
        <p:spPr>
          <a:xfrm>
            <a:off x="2312894" y="2902217"/>
            <a:ext cx="7847431" cy="3375340"/>
          </a:xfrm>
          <a:prstGeom prst="rect">
            <a:avLst/>
          </a:prstGeom>
        </p:spPr>
      </p:pic>
    </p:spTree>
    <p:extLst>
      <p:ext uri="{BB962C8B-B14F-4D97-AF65-F5344CB8AC3E}">
        <p14:creationId xmlns:p14="http://schemas.microsoft.com/office/powerpoint/2010/main" val="5353126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120802"/>
            <a:ext cx="10996992" cy="3967764"/>
          </a:xfrm>
        </p:spPr>
        <p:txBody>
          <a:bodyPr>
            <a:normAutofit fontScale="85000" lnSpcReduction="10000"/>
          </a:bodyPr>
          <a:lstStyle/>
          <a:p>
            <a:pPr marL="0" indent="0">
              <a:buNone/>
            </a:pPr>
            <a:r>
              <a:rPr lang="es-ES" dirty="0"/>
              <a:t>Esta búsqueda no solo usa la función heurística, sino también utiliza el costo del camino tomado para llegar al nodo:</a:t>
            </a:r>
          </a:p>
          <a:p>
            <a:pPr marL="0" indent="0" algn="ctr">
              <a:buNone/>
            </a:pPr>
            <a:r>
              <a:rPr lang="es-ES" dirty="0"/>
              <a:t>f(nodo) = costo(nodo) + h(nodo)</a:t>
            </a:r>
          </a:p>
          <a:p>
            <a:pPr marL="0" indent="0">
              <a:buNone/>
            </a:pPr>
            <a:r>
              <a:rPr lang="es-ES" dirty="0"/>
              <a:t>Si todos los costos son &gt;0, se asegura que la búsqueda es </a:t>
            </a:r>
            <a:r>
              <a:rPr lang="es-ES" b="1" dirty="0">
                <a:solidFill>
                  <a:srgbClr val="0070C0"/>
                </a:solidFill>
              </a:rPr>
              <a:t>completa</a:t>
            </a:r>
            <a:r>
              <a:rPr lang="es-ES" dirty="0"/>
              <a:t>. Encontrar la solución más eficiente depende de si la función heurística </a:t>
            </a:r>
            <a:r>
              <a:rPr lang="es-ES" i="1" dirty="0">
                <a:solidFill>
                  <a:schemeClr val="accent1"/>
                </a:solidFill>
              </a:rPr>
              <a:t>nunca sobreestima el costo de llegar al resultado (admisible)</a:t>
            </a:r>
            <a:r>
              <a:rPr lang="es-ES" dirty="0"/>
              <a:t>. </a:t>
            </a:r>
            <a:br>
              <a:rPr lang="es-ES" dirty="0"/>
            </a:br>
            <a:r>
              <a:rPr lang="es-ES" dirty="0"/>
              <a:t>Además, si la función heurística es </a:t>
            </a:r>
            <a:r>
              <a:rPr lang="es-ES" b="1" dirty="0">
                <a:solidFill>
                  <a:schemeClr val="accent6">
                    <a:lumMod val="75000"/>
                  </a:schemeClr>
                </a:solidFill>
              </a:rPr>
              <a:t>consistente</a:t>
            </a:r>
            <a:r>
              <a:rPr lang="es-ES" dirty="0"/>
              <a:t>:</a:t>
            </a:r>
          </a:p>
          <a:p>
            <a:pPr marL="0" indent="0" algn="ctr">
              <a:buNone/>
            </a:pPr>
            <a:r>
              <a:rPr lang="es-ES" dirty="0">
                <a:solidFill>
                  <a:schemeClr val="accent5"/>
                </a:solidFill>
              </a:rPr>
              <a:t>h(nodo1) </a:t>
            </a:r>
            <a:r>
              <a:rPr lang="es-ES" dirty="0"/>
              <a:t>&lt; </a:t>
            </a:r>
            <a:r>
              <a:rPr lang="es-ES" dirty="0">
                <a:solidFill>
                  <a:srgbClr val="BA8E00"/>
                </a:solidFill>
              </a:rPr>
              <a:t>costo(nodo1, acción, nodo2)</a:t>
            </a:r>
            <a:r>
              <a:rPr lang="es-ES" dirty="0">
                <a:solidFill>
                  <a:schemeClr val="accent2">
                    <a:lumMod val="75000"/>
                  </a:schemeClr>
                </a:solidFill>
              </a:rPr>
              <a:t> </a:t>
            </a:r>
            <a:r>
              <a:rPr lang="es-ES" dirty="0"/>
              <a:t>+</a:t>
            </a:r>
            <a:r>
              <a:rPr lang="es-ES" dirty="0">
                <a:solidFill>
                  <a:schemeClr val="accent3"/>
                </a:solidFill>
              </a:rPr>
              <a:t> h(nodo2)</a:t>
            </a:r>
          </a:p>
          <a:p>
            <a:pPr marL="0" indent="0">
              <a:buNone/>
            </a:pPr>
            <a:endParaRPr lang="es-ES" dirty="0"/>
          </a:p>
          <a:p>
            <a:pPr marL="0" indent="0">
              <a:buNone/>
            </a:pPr>
            <a:endParaRPr lang="es-ES" dirty="0"/>
          </a:p>
          <a:p>
            <a:pPr marL="0" indent="0">
              <a:buNone/>
            </a:pPr>
            <a:endParaRPr lang="es-ES" dirty="0"/>
          </a:p>
          <a:p>
            <a:pPr marL="0" indent="0">
              <a:buNone/>
            </a:pPr>
            <a:br>
              <a:rPr lang="es-ES" dirty="0"/>
            </a:br>
            <a:r>
              <a:rPr lang="es-ES" dirty="0"/>
              <a:t>Entonces A* cada nodo al que llegue siempre va a ser el camino más optimo.</a:t>
            </a:r>
          </a:p>
        </p:txBody>
      </p:sp>
      <p:sp>
        <p:nvSpPr>
          <p:cNvPr id="3" name="Oval 2">
            <a:extLst>
              <a:ext uri="{FF2B5EF4-FFF2-40B4-BE49-F238E27FC236}">
                <a16:creationId xmlns:a16="http://schemas.microsoft.com/office/drawing/2014/main" id="{82630C02-0141-A523-D965-0063F53EE70E}"/>
              </a:ext>
            </a:extLst>
          </p:cNvPr>
          <p:cNvSpPr/>
          <p:nvPr/>
        </p:nvSpPr>
        <p:spPr>
          <a:xfrm>
            <a:off x="4603963" y="5080882"/>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nodo1</a:t>
            </a:r>
          </a:p>
        </p:txBody>
      </p:sp>
      <p:sp>
        <p:nvSpPr>
          <p:cNvPr id="11" name="Oval 10">
            <a:extLst>
              <a:ext uri="{FF2B5EF4-FFF2-40B4-BE49-F238E27FC236}">
                <a16:creationId xmlns:a16="http://schemas.microsoft.com/office/drawing/2014/main" id="{106C0A1B-B8AD-CB4D-CB00-D2CE3FE2909D}"/>
              </a:ext>
            </a:extLst>
          </p:cNvPr>
          <p:cNvSpPr/>
          <p:nvPr/>
        </p:nvSpPr>
        <p:spPr>
          <a:xfrm>
            <a:off x="6096000" y="4399412"/>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nodo2</a:t>
            </a:r>
            <a:endParaRPr lang="es-ES_tradnl" dirty="0"/>
          </a:p>
        </p:txBody>
      </p:sp>
      <p:sp>
        <p:nvSpPr>
          <p:cNvPr id="12" name="Oval 11">
            <a:extLst>
              <a:ext uri="{FF2B5EF4-FFF2-40B4-BE49-F238E27FC236}">
                <a16:creationId xmlns:a16="http://schemas.microsoft.com/office/drawing/2014/main" id="{7D1F35C6-68AA-02AB-CE3D-FB2D60E2274D}"/>
              </a:ext>
            </a:extLst>
          </p:cNvPr>
          <p:cNvSpPr/>
          <p:nvPr/>
        </p:nvSpPr>
        <p:spPr>
          <a:xfrm>
            <a:off x="7508655" y="5080882"/>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nodo3</a:t>
            </a:r>
            <a:endParaRPr lang="es-ES_tradnl" dirty="0"/>
          </a:p>
        </p:txBody>
      </p:sp>
      <p:cxnSp>
        <p:nvCxnSpPr>
          <p:cNvPr id="13" name="Straight Arrow Connector 12">
            <a:extLst>
              <a:ext uri="{FF2B5EF4-FFF2-40B4-BE49-F238E27FC236}">
                <a16:creationId xmlns:a16="http://schemas.microsoft.com/office/drawing/2014/main" id="{E9F7F108-B6B3-F4BB-5FD6-BC10D0A216A1}"/>
              </a:ext>
            </a:extLst>
          </p:cNvPr>
          <p:cNvCxnSpPr>
            <a:cxnSpLocks/>
            <a:stCxn id="3" idx="7"/>
            <a:endCxn id="11" idx="3"/>
          </p:cNvCxnSpPr>
          <p:nvPr/>
        </p:nvCxnSpPr>
        <p:spPr>
          <a:xfrm flipV="1">
            <a:off x="5687683" y="4681874"/>
            <a:ext cx="594254" cy="4474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45D43-1377-0290-3E33-6AAE5FC0B378}"/>
              </a:ext>
            </a:extLst>
          </p:cNvPr>
          <p:cNvCxnSpPr>
            <a:cxnSpLocks/>
            <a:stCxn id="11" idx="5"/>
            <a:endCxn id="12" idx="1"/>
          </p:cNvCxnSpPr>
          <p:nvPr/>
        </p:nvCxnSpPr>
        <p:spPr>
          <a:xfrm>
            <a:off x="7179720" y="4681874"/>
            <a:ext cx="514872" cy="447471"/>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E26B15-B531-8C28-27FD-113CDD28FBC9}"/>
              </a:ext>
            </a:extLst>
          </p:cNvPr>
          <p:cNvCxnSpPr>
            <a:cxnSpLocks/>
            <a:stCxn id="3" idx="6"/>
            <a:endCxn id="12" idx="2"/>
          </p:cNvCxnSpPr>
          <p:nvPr/>
        </p:nvCxnSpPr>
        <p:spPr>
          <a:xfrm>
            <a:off x="5873620" y="5246345"/>
            <a:ext cx="1635035"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8726A5-B6C8-FC75-0833-17862AF9FFCC}"/>
              </a:ext>
            </a:extLst>
          </p:cNvPr>
          <p:cNvSpPr txBox="1"/>
          <p:nvPr/>
        </p:nvSpPr>
        <p:spPr>
          <a:xfrm>
            <a:off x="6224199" y="4926993"/>
            <a:ext cx="1094408" cy="307777"/>
          </a:xfrm>
          <a:prstGeom prst="rect">
            <a:avLst/>
          </a:prstGeom>
          <a:noFill/>
        </p:spPr>
        <p:txBody>
          <a:bodyPr wrap="square">
            <a:spAutoFit/>
          </a:bodyPr>
          <a:lstStyle/>
          <a:p>
            <a:pPr algn="ctr"/>
            <a:r>
              <a:rPr lang="es-ES" sz="1400" dirty="0">
                <a:solidFill>
                  <a:schemeClr val="accent5"/>
                </a:solidFill>
              </a:rPr>
              <a:t>h(nodo1) </a:t>
            </a:r>
            <a:endParaRPr lang="es-ES_tradnl" sz="1400" dirty="0">
              <a:solidFill>
                <a:schemeClr val="accent5"/>
              </a:solidFill>
            </a:endParaRPr>
          </a:p>
        </p:txBody>
      </p:sp>
      <p:sp>
        <p:nvSpPr>
          <p:cNvPr id="24" name="TextBox 23">
            <a:extLst>
              <a:ext uri="{FF2B5EF4-FFF2-40B4-BE49-F238E27FC236}">
                <a16:creationId xmlns:a16="http://schemas.microsoft.com/office/drawing/2014/main" id="{3B5C6A63-E2C8-5ABE-E32E-9A09B0963409}"/>
              </a:ext>
            </a:extLst>
          </p:cNvPr>
          <p:cNvSpPr txBox="1"/>
          <p:nvPr/>
        </p:nvSpPr>
        <p:spPr>
          <a:xfrm>
            <a:off x="7354969" y="4631874"/>
            <a:ext cx="1094408" cy="307777"/>
          </a:xfrm>
          <a:prstGeom prst="rect">
            <a:avLst/>
          </a:prstGeom>
          <a:noFill/>
        </p:spPr>
        <p:txBody>
          <a:bodyPr wrap="square">
            <a:spAutoFit/>
          </a:bodyPr>
          <a:lstStyle/>
          <a:p>
            <a:pPr algn="ctr"/>
            <a:r>
              <a:rPr lang="es-ES" sz="1400" dirty="0">
                <a:solidFill>
                  <a:schemeClr val="accent3"/>
                </a:solidFill>
              </a:rPr>
              <a:t>h(nodo2) </a:t>
            </a:r>
            <a:endParaRPr lang="es-ES_tradnl" sz="1400" dirty="0">
              <a:solidFill>
                <a:schemeClr val="accent3"/>
              </a:solidFill>
            </a:endParaRPr>
          </a:p>
        </p:txBody>
      </p:sp>
      <p:sp>
        <p:nvSpPr>
          <p:cNvPr id="25" name="TextBox 24">
            <a:extLst>
              <a:ext uri="{FF2B5EF4-FFF2-40B4-BE49-F238E27FC236}">
                <a16:creationId xmlns:a16="http://schemas.microsoft.com/office/drawing/2014/main" id="{555E1329-582F-4878-A9FC-69B8C0E96C09}"/>
              </a:ext>
            </a:extLst>
          </p:cNvPr>
          <p:cNvSpPr txBox="1"/>
          <p:nvPr/>
        </p:nvSpPr>
        <p:spPr>
          <a:xfrm>
            <a:off x="3662866" y="4681874"/>
            <a:ext cx="2359279" cy="307777"/>
          </a:xfrm>
          <a:prstGeom prst="rect">
            <a:avLst/>
          </a:prstGeom>
          <a:noFill/>
        </p:spPr>
        <p:txBody>
          <a:bodyPr wrap="square">
            <a:spAutoFit/>
          </a:bodyPr>
          <a:lstStyle/>
          <a:p>
            <a:pPr algn="ctr"/>
            <a:r>
              <a:rPr lang="es-ES" sz="1400" dirty="0">
                <a:solidFill>
                  <a:srgbClr val="BA8E00"/>
                </a:solidFill>
              </a:rPr>
              <a:t>costo(nodo1, acción, nodo2) </a:t>
            </a:r>
            <a:endParaRPr lang="es-ES_tradnl" sz="1400" dirty="0">
              <a:solidFill>
                <a:srgbClr val="BA8E00"/>
              </a:solidFill>
            </a:endParaRPr>
          </a:p>
        </p:txBody>
      </p:sp>
    </p:spTree>
    <p:extLst>
      <p:ext uri="{BB962C8B-B14F-4D97-AF65-F5344CB8AC3E}">
        <p14:creationId xmlns:p14="http://schemas.microsoft.com/office/powerpoint/2010/main" val="108045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AA1CF-9969-56F4-9848-6D64D6E37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586A0-A99F-FC80-CF1E-EE3E5B699F61}"/>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FF502709-EC33-C719-92D3-7437404F21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73ACA9F8-FD48-1DA5-C3F6-CB784D7D1235}"/>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E45F0BBF-8EC6-B628-C937-73075AC8665F}"/>
              </a:ext>
            </a:extLst>
          </p:cNvPr>
          <p:cNvSpPr/>
          <p:nvPr/>
        </p:nvSpPr>
        <p:spPr>
          <a:xfrm>
            <a:off x="1729992" y="2293126"/>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286F4A5B-1A10-4BDD-E025-E44093641398}"/>
              </a:ext>
            </a:extLst>
          </p:cNvPr>
          <p:cNvSpPr/>
          <p:nvPr/>
        </p:nvSpPr>
        <p:spPr>
          <a:xfrm>
            <a:off x="4374087" y="2873304"/>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3B771AC5-1454-B3AC-1A95-38828F8A565C}"/>
              </a:ext>
            </a:extLst>
          </p:cNvPr>
          <p:cNvSpPr/>
          <p:nvPr/>
        </p:nvSpPr>
        <p:spPr>
          <a:xfrm>
            <a:off x="2246355" y="4113072"/>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17EE3DF4-546D-AF6B-7900-AFB8DF46B8D7}"/>
              </a:ext>
            </a:extLst>
          </p:cNvPr>
          <p:cNvSpPr/>
          <p:nvPr/>
        </p:nvSpPr>
        <p:spPr>
          <a:xfrm>
            <a:off x="4436091" y="5033043"/>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DB89D6ED-8DF6-3D8D-4286-734D24C39247}"/>
              </a:ext>
            </a:extLst>
          </p:cNvPr>
          <p:cNvSpPr/>
          <p:nvPr/>
        </p:nvSpPr>
        <p:spPr>
          <a:xfrm>
            <a:off x="6591036" y="486758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FC2366C1-FD2D-1930-6FC7-D6408A73CEB4}"/>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6960D-429A-7698-38B5-1AE1F72474E5}"/>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9F5B082-D3B5-3CB5-F068-EB2C88CFD8D5}"/>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52450C-F40B-91F1-3E94-D8ED0959B71E}"/>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7FECCA-487D-0A74-5E33-D6102D134AAA}"/>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96D2BF-1587-156B-C68D-CCB0E8B0E6AC}"/>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5DA489EE-4B33-A3D9-CFBD-508E8F6741F2}"/>
              </a:ext>
            </a:extLst>
          </p:cNvPr>
          <p:cNvSpPr/>
          <p:nvPr/>
        </p:nvSpPr>
        <p:spPr>
          <a:xfrm>
            <a:off x="3941004" y="3726828"/>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360B258F-3583-1409-D97C-6FB5ED3E0DBA}"/>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3CF82F-6528-605A-9B1C-5818A9D9079C}"/>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1FCBF7C-5162-D67D-FE41-BDFC107E70EE}"/>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F77D25F7-9B88-127F-DE34-5DB6CB06962E}"/>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D71FBCC1-B1C8-8520-C29E-020FB78E2712}"/>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40DB244F-0FF2-F93C-9237-A372E307C426}"/>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E6E84125-C9E3-E9DB-A778-4F690AEB6D59}"/>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1A3AF069-E4D3-8D99-ECC6-D31B3AEA7A03}"/>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DE30A70B-81B2-9196-674A-5D5B92517C40}"/>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866C013F-6928-AE83-BEED-610996FCB787}"/>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1D20B4A1-4DCD-8663-9DE5-431469850DA7}"/>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D90E88D6-EED3-6E49-0BB7-EA115B78F098}"/>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1757BBE6-E28D-AD92-DDA7-2BF499BC9E0F}"/>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E0F7879E-D633-8A2C-08D5-8CF6AA4B0F52}"/>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291B3A2B-A381-A96C-522A-E537F137359A}"/>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CB2A358B-5F32-BC05-A287-25FDFEC99DAB}"/>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77B09436-8C7C-81F8-F23A-A3552CAC16B5}"/>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D3CAEF76-4FE0-4453-29CE-B34BA4575F05}"/>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74" name="Rectangle 73">
            <a:extLst>
              <a:ext uri="{FF2B5EF4-FFF2-40B4-BE49-F238E27FC236}">
                <a16:creationId xmlns:a16="http://schemas.microsoft.com/office/drawing/2014/main" id="{A9F614E0-62F7-8FFA-F064-4BEE3A9F6F8F}"/>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75" name="Rectangle 74">
            <a:extLst>
              <a:ext uri="{FF2B5EF4-FFF2-40B4-BE49-F238E27FC236}">
                <a16:creationId xmlns:a16="http://schemas.microsoft.com/office/drawing/2014/main" id="{25F03AC4-2F0F-2AA4-36B6-4CCABAD428A6}"/>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76" name="Rectangle 75">
            <a:extLst>
              <a:ext uri="{FF2B5EF4-FFF2-40B4-BE49-F238E27FC236}">
                <a16:creationId xmlns:a16="http://schemas.microsoft.com/office/drawing/2014/main" id="{A9755DF8-12FF-3E3C-5278-4C13C55E3A96}"/>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77" name="Rectangle 76">
            <a:extLst>
              <a:ext uri="{FF2B5EF4-FFF2-40B4-BE49-F238E27FC236}">
                <a16:creationId xmlns:a16="http://schemas.microsoft.com/office/drawing/2014/main" id="{4DE9B61B-9453-FC52-A7A7-C33210F0AC01}"/>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78" name="Rectangle 77">
            <a:extLst>
              <a:ext uri="{FF2B5EF4-FFF2-40B4-BE49-F238E27FC236}">
                <a16:creationId xmlns:a16="http://schemas.microsoft.com/office/drawing/2014/main" id="{5FDD4727-0A52-CDD4-098B-A97A2271B181}"/>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79" name="TextBox 78">
            <a:extLst>
              <a:ext uri="{FF2B5EF4-FFF2-40B4-BE49-F238E27FC236}">
                <a16:creationId xmlns:a16="http://schemas.microsoft.com/office/drawing/2014/main" id="{5A0686DF-3D4D-D4E5-603F-7E0F74F61B67}"/>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80" name="TextBox 79">
            <a:extLst>
              <a:ext uri="{FF2B5EF4-FFF2-40B4-BE49-F238E27FC236}">
                <a16:creationId xmlns:a16="http://schemas.microsoft.com/office/drawing/2014/main" id="{08F17E4C-3C0F-19BF-DC91-87B8AA214F47}"/>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88" name="Oval 87">
            <a:extLst>
              <a:ext uri="{FF2B5EF4-FFF2-40B4-BE49-F238E27FC236}">
                <a16:creationId xmlns:a16="http://schemas.microsoft.com/office/drawing/2014/main" id="{F47E2E15-326F-FFC9-27E4-58D73756AF10}"/>
              </a:ext>
            </a:extLst>
          </p:cNvPr>
          <p:cNvSpPr/>
          <p:nvPr/>
        </p:nvSpPr>
        <p:spPr>
          <a:xfrm>
            <a:off x="9432944" y="4097810"/>
            <a:ext cx="437675" cy="449450"/>
          </a:xfrm>
          <a:prstGeom prst="ellipse">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Tree>
    <p:extLst>
      <p:ext uri="{BB962C8B-B14F-4D97-AF65-F5344CB8AC3E}">
        <p14:creationId xmlns:p14="http://schemas.microsoft.com/office/powerpoint/2010/main" val="2100874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5D9C-2981-E830-0062-80999945A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8C5F5-E884-12A6-6D95-10EC5DBF1D7F}"/>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564321C6-F19D-E62A-C54F-7075C7DEA74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6934C2B6-8E1A-FAE4-48B9-CC8634C378E5}"/>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84584FF8-95D9-0E6A-94A1-1E334C19C0ED}"/>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5E63DBAF-9573-9163-76C7-F75721AFB46C}"/>
              </a:ext>
            </a:extLst>
          </p:cNvPr>
          <p:cNvSpPr/>
          <p:nvPr/>
        </p:nvSpPr>
        <p:spPr>
          <a:xfrm>
            <a:off x="4374087" y="2873304"/>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E526FEF2-8D26-E6AC-D283-B6BE531F7427}"/>
              </a:ext>
            </a:extLst>
          </p:cNvPr>
          <p:cNvSpPr/>
          <p:nvPr/>
        </p:nvSpPr>
        <p:spPr>
          <a:xfrm>
            <a:off x="2246355" y="4113072"/>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E214F41A-1145-B9E4-EC5B-4EBD6700B2BF}"/>
              </a:ext>
            </a:extLst>
          </p:cNvPr>
          <p:cNvSpPr/>
          <p:nvPr/>
        </p:nvSpPr>
        <p:spPr>
          <a:xfrm>
            <a:off x="4436091" y="5033043"/>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A317C7F8-052C-2229-20EF-EA70721E46F9}"/>
              </a:ext>
            </a:extLst>
          </p:cNvPr>
          <p:cNvSpPr/>
          <p:nvPr/>
        </p:nvSpPr>
        <p:spPr>
          <a:xfrm>
            <a:off x="6591036" y="486758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A2A051BE-1527-91FF-94DE-FC56CE854C61}"/>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CDF05-CD28-FD08-A9C8-EC0E49B39350}"/>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F36AD3-417D-C9CE-71EF-9B1FCDC8F11F}"/>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CE0D75-C811-4638-9D61-EB38388EA5D8}"/>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0EE599F-C9AE-95B3-FFFD-CE39E387837C}"/>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9094747-C1E4-497C-FA40-746D18E656E1}"/>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8B5EB764-B860-E5C4-41FE-E91B32CCF76A}"/>
              </a:ext>
            </a:extLst>
          </p:cNvPr>
          <p:cNvSpPr/>
          <p:nvPr/>
        </p:nvSpPr>
        <p:spPr>
          <a:xfrm>
            <a:off x="3941004" y="3726828"/>
            <a:ext cx="330925" cy="330925"/>
          </a:xfrm>
          <a:prstGeom prst="ellipse">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34D9681B-235D-CC20-0DD5-A6547F312334}"/>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09CC8C-975B-7B98-ABD1-471C1C26AE28}"/>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54AD88-B5CC-D019-93DA-303E469425BA}"/>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11C23D86-7FC6-48AB-EA84-E3478DFD8D13}"/>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FCF3D917-692F-C2E1-80A8-24D797F865D4}"/>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E1A0D268-EB13-AF00-6621-63E1EEF6E24E}"/>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036A65DA-0F6C-C2AA-6A54-08F0ED0A2D23}"/>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0A8A6F83-60D2-C54F-5843-04307AE9A8CD}"/>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0DF14234-D280-AB3D-B24D-3383D7DB744D}"/>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912098F3-0269-E735-AD47-81BA68270EE6}"/>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04A0977C-4C86-5E0F-28C2-E0AFC8BE6089}"/>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A8CB7D36-F49F-A683-11EC-86EB839984DB}"/>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F5C5702C-1023-65B2-A718-8938FB7E589B}"/>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F06BA705-A274-3D02-520C-1B466B47BB4A}"/>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9619FB15-7B02-8CE0-09D6-45FB7C20AD74}"/>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8509EA7E-FDE7-47D1-2A7A-0BC2AE679412}"/>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BA85B0F6-0129-E799-7162-DFDDB1E20311}"/>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265838A5-F01A-AB2C-13D3-E44D5FA1A9F4}"/>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1" name="Rectangle 10">
            <a:extLst>
              <a:ext uri="{FF2B5EF4-FFF2-40B4-BE49-F238E27FC236}">
                <a16:creationId xmlns:a16="http://schemas.microsoft.com/office/drawing/2014/main" id="{61268913-AB1E-D181-9B3C-5FA2FF5DE268}"/>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275</a:t>
            </a:r>
          </a:p>
        </p:txBody>
      </p:sp>
      <p:sp>
        <p:nvSpPr>
          <p:cNvPr id="12" name="Rectangle 11">
            <a:extLst>
              <a:ext uri="{FF2B5EF4-FFF2-40B4-BE49-F238E27FC236}">
                <a16:creationId xmlns:a16="http://schemas.microsoft.com/office/drawing/2014/main" id="{F1222BC1-9242-95B0-355B-A63ACEC6B3F8}"/>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a:p>
            <a:pPr algn="ctr"/>
            <a:r>
              <a:rPr lang="es-ES_tradnl" dirty="0">
                <a:solidFill>
                  <a:schemeClr val="tx1"/>
                </a:solidFill>
              </a:rPr>
              <a:t>273</a:t>
            </a:r>
          </a:p>
        </p:txBody>
      </p:sp>
      <p:sp>
        <p:nvSpPr>
          <p:cNvPr id="13" name="Rectangle 12">
            <a:extLst>
              <a:ext uri="{FF2B5EF4-FFF2-40B4-BE49-F238E27FC236}">
                <a16:creationId xmlns:a16="http://schemas.microsoft.com/office/drawing/2014/main" id="{2847F37D-07AC-F798-8ACE-AFCD0285FFBC}"/>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46EAD52E-2942-4484-E332-EE750B3796F1}"/>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29942F60-DB1B-1847-F291-2654C70DA4BE}"/>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TextBox 15">
            <a:extLst>
              <a:ext uri="{FF2B5EF4-FFF2-40B4-BE49-F238E27FC236}">
                <a16:creationId xmlns:a16="http://schemas.microsoft.com/office/drawing/2014/main" id="{5E9D5189-2FEC-7536-8CB6-601A2C895A16}"/>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17" name="TextBox 16">
            <a:extLst>
              <a:ext uri="{FF2B5EF4-FFF2-40B4-BE49-F238E27FC236}">
                <a16:creationId xmlns:a16="http://schemas.microsoft.com/office/drawing/2014/main" id="{071D2A8A-B7BA-0976-F5E9-0439D506CBD1}"/>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41" name="Oval 40">
            <a:extLst>
              <a:ext uri="{FF2B5EF4-FFF2-40B4-BE49-F238E27FC236}">
                <a16:creationId xmlns:a16="http://schemas.microsoft.com/office/drawing/2014/main" id="{99DB19D6-C603-4E14-4833-7A483FE51B96}"/>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180FAEC5-4522-BAEB-F590-5D1A8B92F4B3}"/>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55" name="Oval 54">
            <a:extLst>
              <a:ext uri="{FF2B5EF4-FFF2-40B4-BE49-F238E27FC236}">
                <a16:creationId xmlns:a16="http://schemas.microsoft.com/office/drawing/2014/main" id="{159E76FD-5B49-9274-12D3-B54183508CA1}"/>
              </a:ext>
            </a:extLst>
          </p:cNvPr>
          <p:cNvSpPr/>
          <p:nvPr/>
        </p:nvSpPr>
        <p:spPr>
          <a:xfrm>
            <a:off x="8910925" y="4711848"/>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cxnSp>
        <p:nvCxnSpPr>
          <p:cNvPr id="56" name="Straight Arrow Connector 55">
            <a:extLst>
              <a:ext uri="{FF2B5EF4-FFF2-40B4-BE49-F238E27FC236}">
                <a16:creationId xmlns:a16="http://schemas.microsoft.com/office/drawing/2014/main" id="{7ADAD1E4-389B-D24A-29C0-E9427FB1C3A8}"/>
              </a:ext>
            </a:extLst>
          </p:cNvPr>
          <p:cNvCxnSpPr>
            <a:cxnSpLocks/>
            <a:endCxn id="54"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CA85487-8C89-94E4-D6B2-DA79D8CB06E2}"/>
              </a:ext>
            </a:extLst>
          </p:cNvPr>
          <p:cNvCxnSpPr>
            <a:cxnSpLocks/>
            <a:stCxn id="41" idx="3"/>
            <a:endCxn id="55"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73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20AA-2DDE-ABB9-8B28-D89F63141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ACE93-BFFA-AC73-DFD3-6D2A97FAADD2}"/>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3ED6D8B6-179E-A173-13C9-A4E8054E1A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ECDD917-2169-87B4-C286-F3C012334F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F073C8BA-FCEE-DB1A-61C0-5CC2BB968DC7}"/>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2A295819-6711-F723-7ABD-165AE36096B8}"/>
              </a:ext>
            </a:extLst>
          </p:cNvPr>
          <p:cNvSpPr/>
          <p:nvPr/>
        </p:nvSpPr>
        <p:spPr>
          <a:xfrm>
            <a:off x="4374087" y="2873304"/>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28088902-5B07-7BB7-9928-78D7F6003E45}"/>
              </a:ext>
            </a:extLst>
          </p:cNvPr>
          <p:cNvSpPr/>
          <p:nvPr/>
        </p:nvSpPr>
        <p:spPr>
          <a:xfrm>
            <a:off x="2246355" y="4113072"/>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01A88551-FF35-E44B-44C8-355701E3FA9A}"/>
              </a:ext>
            </a:extLst>
          </p:cNvPr>
          <p:cNvSpPr/>
          <p:nvPr/>
        </p:nvSpPr>
        <p:spPr>
          <a:xfrm>
            <a:off x="4436091" y="5033043"/>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53C3A3D0-87D0-B9EA-BF8C-B58622D2859C}"/>
              </a:ext>
            </a:extLst>
          </p:cNvPr>
          <p:cNvSpPr/>
          <p:nvPr/>
        </p:nvSpPr>
        <p:spPr>
          <a:xfrm>
            <a:off x="6591036" y="486758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0B64614F-9D29-E333-A7FE-A7EEC449DC1D}"/>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CB960A-23D9-1920-CEF3-9E10AB3A1E8D}"/>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70A8F0-B522-F700-0916-A85B57E67C3A}"/>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A05233-2ACE-C424-5117-1A6340FC35EB}"/>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A90484-85D0-3037-4DE1-7A4E234F3447}"/>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51FA22-F85E-5D10-1699-6F0400C6DF22}"/>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4679801B-E8A1-933E-70D2-33CFCDC955BE}"/>
              </a:ext>
            </a:extLst>
          </p:cNvPr>
          <p:cNvSpPr/>
          <p:nvPr/>
        </p:nvSpPr>
        <p:spPr>
          <a:xfrm>
            <a:off x="3941004" y="372682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D2092A11-A290-BC8E-D61E-6A7C418F1BC0}"/>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C24B54-F8FA-2217-5DDC-8FF0FC06AC5F}"/>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03D5D-806E-8659-FC3B-394F75D9AAEE}"/>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B83817EC-B977-6F6A-88BC-52C3FF932BC5}"/>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D62A7164-C333-5299-904E-683AF6ADC788}"/>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15343F7D-EA06-30CC-CC43-4CBC810D9D69}"/>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FD9E3310-084D-D7E9-3AC1-38C2CF50372F}"/>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01972C26-35CA-A204-705F-C4BA30710ADA}"/>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1D8042FF-61AD-E328-0B1B-66609804CF21}"/>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4CEDFC46-8491-FA2F-DEF5-DF75D15C72EC}"/>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F4B8B4F2-B7E1-486C-B3A2-BA9AEEC6B5A7}"/>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7355DA7A-E938-89BD-7E0A-3DF28DD55D1E}"/>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A182F566-B9CC-5134-2FB6-C5081FA5FB2A}"/>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551671E1-10F6-8D3C-7271-4A522BC0AE7A}"/>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DB84AB57-5D1D-6C74-919D-A054F86CD8AC}"/>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88A63A9F-D2D1-713D-BCC9-AF9DABF4509C}"/>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A841E8B2-6203-D56C-975D-22507C97021D}"/>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84FC4A63-02D2-1846-DAB7-28C758241191}"/>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0" name="Rectangle 9">
            <a:extLst>
              <a:ext uri="{FF2B5EF4-FFF2-40B4-BE49-F238E27FC236}">
                <a16:creationId xmlns:a16="http://schemas.microsoft.com/office/drawing/2014/main" id="{BDC0D76B-7151-7B84-469C-FAEFD51941C7}"/>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a:p>
            <a:pPr algn="ctr"/>
            <a:r>
              <a:rPr lang="es-ES_tradnl" dirty="0">
                <a:solidFill>
                  <a:schemeClr val="tx1"/>
                </a:solidFill>
              </a:rPr>
              <a:t>275</a:t>
            </a:r>
          </a:p>
        </p:txBody>
      </p:sp>
      <p:sp>
        <p:nvSpPr>
          <p:cNvPr id="11" name="Rectangle 10">
            <a:extLst>
              <a:ext uri="{FF2B5EF4-FFF2-40B4-BE49-F238E27FC236}">
                <a16:creationId xmlns:a16="http://schemas.microsoft.com/office/drawing/2014/main" id="{B16A72BA-55B5-33CD-4818-260423B870F8}"/>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386</a:t>
            </a:r>
          </a:p>
        </p:txBody>
      </p:sp>
      <p:sp>
        <p:nvSpPr>
          <p:cNvPr id="12" name="Rectangle 11">
            <a:extLst>
              <a:ext uri="{FF2B5EF4-FFF2-40B4-BE49-F238E27FC236}">
                <a16:creationId xmlns:a16="http://schemas.microsoft.com/office/drawing/2014/main" id="{1D538C26-BD49-A63F-2AFE-B41FBB7280A8}"/>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D</a:t>
            </a:r>
          </a:p>
          <a:p>
            <a:pPr algn="ctr"/>
            <a:r>
              <a:rPr lang="es-ES_tradnl" dirty="0">
                <a:solidFill>
                  <a:schemeClr val="tx1"/>
                </a:solidFill>
              </a:rPr>
              <a:t>277</a:t>
            </a:r>
          </a:p>
        </p:txBody>
      </p:sp>
      <p:sp>
        <p:nvSpPr>
          <p:cNvPr id="13" name="Rectangle 12">
            <a:extLst>
              <a:ext uri="{FF2B5EF4-FFF2-40B4-BE49-F238E27FC236}">
                <a16:creationId xmlns:a16="http://schemas.microsoft.com/office/drawing/2014/main" id="{0ADEECE8-F328-0189-D4C0-93C1158936CE}"/>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2C31F28A-9EB3-C862-E60E-824E16686301}"/>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5" name="TextBox 14">
            <a:extLst>
              <a:ext uri="{FF2B5EF4-FFF2-40B4-BE49-F238E27FC236}">
                <a16:creationId xmlns:a16="http://schemas.microsoft.com/office/drawing/2014/main" id="{9ABF67AF-B292-6093-C49A-A05B9EA2635D}"/>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16" name="TextBox 15">
            <a:extLst>
              <a:ext uri="{FF2B5EF4-FFF2-40B4-BE49-F238E27FC236}">
                <a16:creationId xmlns:a16="http://schemas.microsoft.com/office/drawing/2014/main" id="{D7994605-8B1C-9731-B133-3E1DBBA24DA8}"/>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38" name="Oval 37">
            <a:extLst>
              <a:ext uri="{FF2B5EF4-FFF2-40B4-BE49-F238E27FC236}">
                <a16:creationId xmlns:a16="http://schemas.microsoft.com/office/drawing/2014/main" id="{6C858CEF-3869-B5E7-C44F-E4C98E433301}"/>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1" name="Oval 40">
            <a:extLst>
              <a:ext uri="{FF2B5EF4-FFF2-40B4-BE49-F238E27FC236}">
                <a16:creationId xmlns:a16="http://schemas.microsoft.com/office/drawing/2014/main" id="{B75C941A-0BD6-5B4D-238D-5C613C5A28B7}"/>
              </a:ext>
            </a:extLst>
          </p:cNvPr>
          <p:cNvSpPr/>
          <p:nvPr/>
        </p:nvSpPr>
        <p:spPr>
          <a:xfrm>
            <a:off x="9958169" y="4708253"/>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54" name="Oval 53">
            <a:extLst>
              <a:ext uri="{FF2B5EF4-FFF2-40B4-BE49-F238E27FC236}">
                <a16:creationId xmlns:a16="http://schemas.microsoft.com/office/drawing/2014/main" id="{A0A0710C-8489-F113-1F69-62998D1B741F}"/>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cxnSp>
        <p:nvCxnSpPr>
          <p:cNvPr id="56" name="Straight Arrow Connector 55">
            <a:extLst>
              <a:ext uri="{FF2B5EF4-FFF2-40B4-BE49-F238E27FC236}">
                <a16:creationId xmlns:a16="http://schemas.microsoft.com/office/drawing/2014/main" id="{2958004A-4D08-33D2-A334-3314A2A44A76}"/>
              </a:ext>
            </a:extLst>
          </p:cNvPr>
          <p:cNvCxnSpPr>
            <a:cxnSpLocks/>
            <a:endCxn id="41"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ADF5974-19A4-8BBA-45CC-FA009DEDBE7A}"/>
              </a:ext>
            </a:extLst>
          </p:cNvPr>
          <p:cNvCxnSpPr>
            <a:cxnSpLocks/>
            <a:stCxn id="38" idx="3"/>
            <a:endCxn id="54"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20E9587-795E-DCB5-2505-09DC0A561BE8}"/>
              </a:ext>
            </a:extLst>
          </p:cNvPr>
          <p:cNvSpPr/>
          <p:nvPr/>
        </p:nvSpPr>
        <p:spPr>
          <a:xfrm>
            <a:off x="9277295"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sp>
        <p:nvSpPr>
          <p:cNvPr id="65" name="Oval 64">
            <a:extLst>
              <a:ext uri="{FF2B5EF4-FFF2-40B4-BE49-F238E27FC236}">
                <a16:creationId xmlns:a16="http://schemas.microsoft.com/office/drawing/2014/main" id="{C4B05564-AB89-09A3-95F3-176E99893836}"/>
              </a:ext>
            </a:extLst>
          </p:cNvPr>
          <p:cNvSpPr/>
          <p:nvPr/>
        </p:nvSpPr>
        <p:spPr>
          <a:xfrm>
            <a:off x="8509086"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66" name="Straight Arrow Connector 65">
            <a:extLst>
              <a:ext uri="{FF2B5EF4-FFF2-40B4-BE49-F238E27FC236}">
                <a16:creationId xmlns:a16="http://schemas.microsoft.com/office/drawing/2014/main" id="{5785983A-D1A3-AB8D-68EA-5A0209F33909}"/>
              </a:ext>
            </a:extLst>
          </p:cNvPr>
          <p:cNvCxnSpPr>
            <a:cxnSpLocks/>
          </p:cNvCxnSpPr>
          <p:nvPr/>
        </p:nvCxnSpPr>
        <p:spPr>
          <a:xfrm>
            <a:off x="9284580" y="5110714"/>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3D1CEE-8FF3-EA89-78B0-9AEDFB07E389}"/>
              </a:ext>
            </a:extLst>
          </p:cNvPr>
          <p:cNvCxnSpPr>
            <a:cxnSpLocks/>
          </p:cNvCxnSpPr>
          <p:nvPr/>
        </p:nvCxnSpPr>
        <p:spPr>
          <a:xfrm flipH="1">
            <a:off x="8760869" y="5106162"/>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594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F9DA8-4F3A-A929-45EF-4CC4FE336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2A6A2-8ED3-B1BA-2853-4C7A64FC3DE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85CCD2DB-78A5-578F-F78D-A6E443AED87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C8BF57AF-3055-32B7-F1D3-67647D9739DB}"/>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9E61D1E5-B3BF-0CE5-DFCB-B6FF940A516B}"/>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CFAC4A73-86A5-8188-E2E0-B9FCB0E49168}"/>
              </a:ext>
            </a:extLst>
          </p:cNvPr>
          <p:cNvSpPr/>
          <p:nvPr/>
        </p:nvSpPr>
        <p:spPr>
          <a:xfrm>
            <a:off x="4374087" y="2873304"/>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E85FC99E-47A4-552C-5BF1-892527C098FC}"/>
              </a:ext>
            </a:extLst>
          </p:cNvPr>
          <p:cNvSpPr/>
          <p:nvPr/>
        </p:nvSpPr>
        <p:spPr>
          <a:xfrm>
            <a:off x="2246355" y="4113072"/>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2369C676-942C-B528-D761-EC723105B9A4}"/>
              </a:ext>
            </a:extLst>
          </p:cNvPr>
          <p:cNvSpPr/>
          <p:nvPr/>
        </p:nvSpPr>
        <p:spPr>
          <a:xfrm>
            <a:off x="4436091" y="5033043"/>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5F79C92D-C5BF-683C-C7B9-139C8B702713}"/>
              </a:ext>
            </a:extLst>
          </p:cNvPr>
          <p:cNvSpPr/>
          <p:nvPr/>
        </p:nvSpPr>
        <p:spPr>
          <a:xfrm>
            <a:off x="6591036" y="486758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9DEEBA57-4825-7E25-009B-F72F68937868}"/>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C21C04-5CDC-2AD9-E059-C3ACD0843DC2}"/>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4FA502-2137-D8DD-4DBB-E41CA269E845}"/>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09372D4-8555-B6CF-5D1A-E2434AA199E4}"/>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3869F0-A976-686D-4A6C-D8FB4253BBCC}"/>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613322B-CA9E-F25C-AFFD-241AA250E6C1}"/>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7B91D1E5-9BF5-32D9-B112-7B08CD33975C}"/>
              </a:ext>
            </a:extLst>
          </p:cNvPr>
          <p:cNvSpPr/>
          <p:nvPr/>
        </p:nvSpPr>
        <p:spPr>
          <a:xfrm>
            <a:off x="3941004" y="372682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222D725B-3C43-7CDC-F350-22745FE82CDD}"/>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225778-D3F1-46D8-E50F-27210785772A}"/>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2F5DB7-5E52-2C90-62F8-B59481039AEC}"/>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9700BC62-883F-5D0A-0379-9A33D8F76BED}"/>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B94C2DDE-D193-392A-CF25-612AF4A96AB8}"/>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69127333-E9CD-D5CC-A02A-8CD26D994B3C}"/>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9E51189E-62B6-797F-30F8-EAE296E1D525}"/>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7ACE4B9D-F32E-9220-D12D-91B91677AB47}"/>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02A7F33B-C528-73CD-86A1-F26C49A9896C}"/>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BCDC3F10-EC9F-FA8C-FEC6-4BAD0367F590}"/>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2AAED4EC-C40E-E638-309E-9769AD6E7F2E}"/>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CCBD7D6A-42A5-7B31-FE0C-DAE1207D1371}"/>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079BF19E-F312-54F4-4899-1415FBC74129}"/>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025FB92B-3D24-A105-E242-08A303C63B50}"/>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A8504908-9A59-9035-1374-ED2A742B0BD3}"/>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19B21ABA-D1DF-FA37-D646-CCFC1E3010F7}"/>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0E0DBB19-74CC-1C82-A359-675E10DADA70}"/>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1F3B3336-BE67-A812-B5CC-A2A902B9B6EF}"/>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0" name="Rectangle 9">
            <a:extLst>
              <a:ext uri="{FF2B5EF4-FFF2-40B4-BE49-F238E27FC236}">
                <a16:creationId xmlns:a16="http://schemas.microsoft.com/office/drawing/2014/main" id="{0890EBD6-7895-A110-5C38-2F52BDADF038}"/>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310</a:t>
            </a:r>
          </a:p>
        </p:txBody>
      </p:sp>
      <p:sp>
        <p:nvSpPr>
          <p:cNvPr id="11" name="Rectangle 10">
            <a:extLst>
              <a:ext uri="{FF2B5EF4-FFF2-40B4-BE49-F238E27FC236}">
                <a16:creationId xmlns:a16="http://schemas.microsoft.com/office/drawing/2014/main" id="{95B6729D-C0B5-8C97-019C-63BB6821E389}"/>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386</a:t>
            </a:r>
          </a:p>
        </p:txBody>
      </p:sp>
      <p:sp>
        <p:nvSpPr>
          <p:cNvPr id="12" name="Rectangle 11">
            <a:extLst>
              <a:ext uri="{FF2B5EF4-FFF2-40B4-BE49-F238E27FC236}">
                <a16:creationId xmlns:a16="http://schemas.microsoft.com/office/drawing/2014/main" id="{94DAEFA1-F331-2EF3-1F70-47DD92448EC8}"/>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D</a:t>
            </a:r>
          </a:p>
          <a:p>
            <a:pPr algn="ctr"/>
            <a:r>
              <a:rPr lang="es-ES_tradnl" dirty="0">
                <a:solidFill>
                  <a:schemeClr val="tx1"/>
                </a:solidFill>
              </a:rPr>
              <a:t>277</a:t>
            </a:r>
          </a:p>
        </p:txBody>
      </p:sp>
      <p:sp>
        <p:nvSpPr>
          <p:cNvPr id="13" name="Rectangle 12">
            <a:extLst>
              <a:ext uri="{FF2B5EF4-FFF2-40B4-BE49-F238E27FC236}">
                <a16:creationId xmlns:a16="http://schemas.microsoft.com/office/drawing/2014/main" id="{CB9BCE61-96BC-74F2-F1B2-CE42754808CD}"/>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Rectangle 13">
            <a:extLst>
              <a:ext uri="{FF2B5EF4-FFF2-40B4-BE49-F238E27FC236}">
                <a16:creationId xmlns:a16="http://schemas.microsoft.com/office/drawing/2014/main" id="{9EC72A26-398E-811A-9D99-6DEED3BD5568}"/>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5" name="TextBox 14">
            <a:extLst>
              <a:ext uri="{FF2B5EF4-FFF2-40B4-BE49-F238E27FC236}">
                <a16:creationId xmlns:a16="http://schemas.microsoft.com/office/drawing/2014/main" id="{6841042C-96B0-BC34-98F4-F6343040C064}"/>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16" name="TextBox 15">
            <a:extLst>
              <a:ext uri="{FF2B5EF4-FFF2-40B4-BE49-F238E27FC236}">
                <a16:creationId xmlns:a16="http://schemas.microsoft.com/office/drawing/2014/main" id="{916F0277-2CB2-822E-A03E-F86BD6DE997F}"/>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38" name="Oval 37">
            <a:extLst>
              <a:ext uri="{FF2B5EF4-FFF2-40B4-BE49-F238E27FC236}">
                <a16:creationId xmlns:a16="http://schemas.microsoft.com/office/drawing/2014/main" id="{ED2AABA9-5151-6C4B-250B-C9F0D001DC61}"/>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1" name="Oval 40">
            <a:extLst>
              <a:ext uri="{FF2B5EF4-FFF2-40B4-BE49-F238E27FC236}">
                <a16:creationId xmlns:a16="http://schemas.microsoft.com/office/drawing/2014/main" id="{EDCB8B90-960A-897F-87D0-02724B24F5AD}"/>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54" name="Oval 53">
            <a:extLst>
              <a:ext uri="{FF2B5EF4-FFF2-40B4-BE49-F238E27FC236}">
                <a16:creationId xmlns:a16="http://schemas.microsoft.com/office/drawing/2014/main" id="{03F3C438-3EA9-977F-4A71-7A8499148794}"/>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55" name="Oval 54">
            <a:extLst>
              <a:ext uri="{FF2B5EF4-FFF2-40B4-BE49-F238E27FC236}">
                <a16:creationId xmlns:a16="http://schemas.microsoft.com/office/drawing/2014/main" id="{21582F24-4A7C-3521-C040-4C0CCCC5B4B3}"/>
              </a:ext>
            </a:extLst>
          </p:cNvPr>
          <p:cNvSpPr/>
          <p:nvPr/>
        </p:nvSpPr>
        <p:spPr>
          <a:xfrm>
            <a:off x="9958168" y="5375807"/>
            <a:ext cx="437675" cy="449450"/>
          </a:xfrm>
          <a:prstGeom prst="ellipse">
            <a:avLst/>
          </a:prstGeom>
          <a:solidFill>
            <a:schemeClr val="accent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56" name="Straight Arrow Connector 55">
            <a:extLst>
              <a:ext uri="{FF2B5EF4-FFF2-40B4-BE49-F238E27FC236}">
                <a16:creationId xmlns:a16="http://schemas.microsoft.com/office/drawing/2014/main" id="{93C3B736-B158-9C15-3604-942C5297E894}"/>
              </a:ext>
            </a:extLst>
          </p:cNvPr>
          <p:cNvCxnSpPr>
            <a:cxnSpLocks/>
            <a:endCxn id="41"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7697335-D2F8-BB57-AF49-19D9D614BF36}"/>
              </a:ext>
            </a:extLst>
          </p:cNvPr>
          <p:cNvCxnSpPr>
            <a:cxnSpLocks/>
            <a:stCxn id="38" idx="3"/>
            <a:endCxn id="54"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DCA73BF-525C-228E-8464-1E5E1EC6CC4C}"/>
              </a:ext>
            </a:extLst>
          </p:cNvPr>
          <p:cNvCxnSpPr>
            <a:cxnSpLocks/>
          </p:cNvCxnSpPr>
          <p:nvPr/>
        </p:nvCxnSpPr>
        <p:spPr>
          <a:xfrm>
            <a:off x="10177005" y="5157703"/>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21A60D0-1A3B-3812-2158-2614078C4756}"/>
              </a:ext>
            </a:extLst>
          </p:cNvPr>
          <p:cNvSpPr/>
          <p:nvPr/>
        </p:nvSpPr>
        <p:spPr>
          <a:xfrm>
            <a:off x="9277295"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sp>
        <p:nvSpPr>
          <p:cNvPr id="65" name="Oval 64">
            <a:extLst>
              <a:ext uri="{FF2B5EF4-FFF2-40B4-BE49-F238E27FC236}">
                <a16:creationId xmlns:a16="http://schemas.microsoft.com/office/drawing/2014/main" id="{C8CDE9E9-D936-AF16-3350-ADCA4829B6B1}"/>
              </a:ext>
            </a:extLst>
          </p:cNvPr>
          <p:cNvSpPr/>
          <p:nvPr/>
        </p:nvSpPr>
        <p:spPr>
          <a:xfrm>
            <a:off x="8509086"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66" name="Straight Arrow Connector 65">
            <a:extLst>
              <a:ext uri="{FF2B5EF4-FFF2-40B4-BE49-F238E27FC236}">
                <a16:creationId xmlns:a16="http://schemas.microsoft.com/office/drawing/2014/main" id="{2E843CCF-4CF1-847D-4AC5-2854F73FACA3}"/>
              </a:ext>
            </a:extLst>
          </p:cNvPr>
          <p:cNvCxnSpPr>
            <a:cxnSpLocks/>
          </p:cNvCxnSpPr>
          <p:nvPr/>
        </p:nvCxnSpPr>
        <p:spPr>
          <a:xfrm>
            <a:off x="9284580" y="5110714"/>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39C0CA6-1F87-24AD-CD01-F2A1F9FDFFE1}"/>
              </a:ext>
            </a:extLst>
          </p:cNvPr>
          <p:cNvCxnSpPr>
            <a:cxnSpLocks/>
          </p:cNvCxnSpPr>
          <p:nvPr/>
        </p:nvCxnSpPr>
        <p:spPr>
          <a:xfrm flipH="1">
            <a:off x="8760869" y="5106162"/>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464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D3E7A-ECC3-0C71-46D0-6557ACBD7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109E58-2B32-0BE4-E8D7-A9B69544CB97}"/>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9301FC1C-3A1C-D76F-F7E5-C99B4565E71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7E83F21C-E356-B3A2-4B26-E41A64007972}"/>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CD256BCB-AE32-1121-AF16-3185256FD7D7}"/>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3CA14884-3CC0-6F93-7381-25D49450C5B7}"/>
              </a:ext>
            </a:extLst>
          </p:cNvPr>
          <p:cNvSpPr/>
          <p:nvPr/>
        </p:nvSpPr>
        <p:spPr>
          <a:xfrm>
            <a:off x="4374087" y="2873304"/>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45E5573B-07B3-DDCF-6B24-96E612D21D3B}"/>
              </a:ext>
            </a:extLst>
          </p:cNvPr>
          <p:cNvSpPr/>
          <p:nvPr/>
        </p:nvSpPr>
        <p:spPr>
          <a:xfrm>
            <a:off x="2246355" y="4113072"/>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B6719F48-5A7D-CC9C-255B-E4782E9647CF}"/>
              </a:ext>
            </a:extLst>
          </p:cNvPr>
          <p:cNvSpPr/>
          <p:nvPr/>
        </p:nvSpPr>
        <p:spPr>
          <a:xfrm>
            <a:off x="4436091" y="5033043"/>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1A5236AB-735F-9D8D-E82C-F6BD96695894}"/>
              </a:ext>
            </a:extLst>
          </p:cNvPr>
          <p:cNvSpPr/>
          <p:nvPr/>
        </p:nvSpPr>
        <p:spPr>
          <a:xfrm>
            <a:off x="6591036" y="486758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E48412E7-7BFE-043C-18B7-7802D66413A5}"/>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D8C58C-0D62-55C0-7897-E3B17052CF9A}"/>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743A08-0056-8DF9-9F56-FA9552D1A884}"/>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0770B1-5BFA-E1B8-850F-2E4A0EA895E8}"/>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CE618C-5875-7CF3-2CCD-9EB19F5456DB}"/>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EBFFCB6-F4C2-9B3B-1314-69F090AF0EE0}"/>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21A07E20-E0E3-4302-730D-FAA31D3BA8FF}"/>
              </a:ext>
            </a:extLst>
          </p:cNvPr>
          <p:cNvSpPr/>
          <p:nvPr/>
        </p:nvSpPr>
        <p:spPr>
          <a:xfrm>
            <a:off x="3941004" y="372682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DA9D9050-4C45-B6A3-CE38-2C864DB8A081}"/>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672734-D109-5E24-1966-4AF0E1DD601B}"/>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0979457-363F-C87B-AC5C-D98B80D521E7}"/>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3A0733ED-72AB-0797-9929-C9F055313084}"/>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9937E087-12BC-8AD5-1374-B39CD04BEC2A}"/>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1CDB956E-E944-CB91-66A4-E056ACA6D94E}"/>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9B3585D0-1FA1-C180-026C-F04939870883}"/>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AFE5FC99-1D57-5D58-9D2C-F8DF06ADB1E1}"/>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89E776F1-A7D9-B5BD-674A-C127E606D1D4}"/>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BE6AAA28-BF42-21E8-2C4D-782401E7AB98}"/>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8C610204-C6E2-74BE-ABEF-70B91DF5AAAE}"/>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771BEF10-E68C-1319-D5D8-705363A4340E}"/>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BED64827-DD38-51A2-2ADA-54E6AAA4632A}"/>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A7C098BA-47BE-8E7A-F197-EDBC9D99E042}"/>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7250E899-C3ED-9AFE-BB8E-B41EF57DB2F2}"/>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FB8F337A-54F6-8A3C-5416-AE74AE1AE126}"/>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C50FCB11-5044-DDF6-D001-9C4B0F9F4BB8}"/>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77F273D4-46B0-0472-913A-BF938962E2A3}"/>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0" name="TextBox 9">
            <a:extLst>
              <a:ext uri="{FF2B5EF4-FFF2-40B4-BE49-F238E27FC236}">
                <a16:creationId xmlns:a16="http://schemas.microsoft.com/office/drawing/2014/main" id="{0B8C6174-D30B-088C-15AF-17BB7D532C0A}"/>
              </a:ext>
            </a:extLst>
          </p:cNvPr>
          <p:cNvSpPr txBox="1"/>
          <p:nvPr/>
        </p:nvSpPr>
        <p:spPr>
          <a:xfrm>
            <a:off x="6458516" y="5170889"/>
            <a:ext cx="579023" cy="369332"/>
          </a:xfrm>
          <a:prstGeom prst="rect">
            <a:avLst/>
          </a:prstGeom>
          <a:noFill/>
        </p:spPr>
        <p:txBody>
          <a:bodyPr wrap="square">
            <a:spAutoFit/>
          </a:bodyPr>
          <a:lstStyle/>
          <a:p>
            <a:r>
              <a:rPr lang="es-ES_tradnl" dirty="0">
                <a:solidFill>
                  <a:schemeClr val="accent4"/>
                </a:solidFill>
              </a:rPr>
              <a:t>278</a:t>
            </a:r>
          </a:p>
        </p:txBody>
      </p:sp>
      <p:sp>
        <p:nvSpPr>
          <p:cNvPr id="11" name="Rectangle 10">
            <a:extLst>
              <a:ext uri="{FF2B5EF4-FFF2-40B4-BE49-F238E27FC236}">
                <a16:creationId xmlns:a16="http://schemas.microsoft.com/office/drawing/2014/main" id="{2462A11E-502E-F100-E1B9-1D66F9D118CD}"/>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310</a:t>
            </a:r>
          </a:p>
        </p:txBody>
      </p:sp>
      <p:sp>
        <p:nvSpPr>
          <p:cNvPr id="12" name="Rectangle 11">
            <a:extLst>
              <a:ext uri="{FF2B5EF4-FFF2-40B4-BE49-F238E27FC236}">
                <a16:creationId xmlns:a16="http://schemas.microsoft.com/office/drawing/2014/main" id="{18218920-7171-93AD-2470-04E32DBED5BE}"/>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386</a:t>
            </a:r>
          </a:p>
        </p:txBody>
      </p:sp>
      <p:sp>
        <p:nvSpPr>
          <p:cNvPr id="13" name="Rectangle 12">
            <a:extLst>
              <a:ext uri="{FF2B5EF4-FFF2-40B4-BE49-F238E27FC236}">
                <a16:creationId xmlns:a16="http://schemas.microsoft.com/office/drawing/2014/main" id="{4E0C5520-6E6A-64F6-16CD-464B002A3D92}"/>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278</a:t>
            </a:r>
          </a:p>
        </p:txBody>
      </p:sp>
      <p:sp>
        <p:nvSpPr>
          <p:cNvPr id="14" name="Rectangle 13">
            <a:extLst>
              <a:ext uri="{FF2B5EF4-FFF2-40B4-BE49-F238E27FC236}">
                <a16:creationId xmlns:a16="http://schemas.microsoft.com/office/drawing/2014/main" id="{3D3DF382-7BEF-8091-0B40-00DA9BFAF848}"/>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3E1E9CCB-D771-1793-DF0E-EBD8E6F45E8D}"/>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TextBox 15">
            <a:extLst>
              <a:ext uri="{FF2B5EF4-FFF2-40B4-BE49-F238E27FC236}">
                <a16:creationId xmlns:a16="http://schemas.microsoft.com/office/drawing/2014/main" id="{166E9D3E-F6F6-AADC-23D1-59B8B0B4816A}"/>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17" name="TextBox 16">
            <a:extLst>
              <a:ext uri="{FF2B5EF4-FFF2-40B4-BE49-F238E27FC236}">
                <a16:creationId xmlns:a16="http://schemas.microsoft.com/office/drawing/2014/main" id="{AF2CF74A-D2D7-028F-A6CA-43F7239B8734}"/>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41" name="Oval 40">
            <a:extLst>
              <a:ext uri="{FF2B5EF4-FFF2-40B4-BE49-F238E27FC236}">
                <a16:creationId xmlns:a16="http://schemas.microsoft.com/office/drawing/2014/main" id="{A05C4B09-CA87-9B23-AEFF-DA522F61C0CD}"/>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B6242A91-EE89-AD75-0557-44125B37B7F0}"/>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55" name="Oval 54">
            <a:extLst>
              <a:ext uri="{FF2B5EF4-FFF2-40B4-BE49-F238E27FC236}">
                <a16:creationId xmlns:a16="http://schemas.microsoft.com/office/drawing/2014/main" id="{BFCFA64C-F45A-CBB8-BE79-4847236DFB31}"/>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56" name="Oval 55">
            <a:extLst>
              <a:ext uri="{FF2B5EF4-FFF2-40B4-BE49-F238E27FC236}">
                <a16:creationId xmlns:a16="http://schemas.microsoft.com/office/drawing/2014/main" id="{51A93B1E-CD4C-1A88-B90D-B0C58F90D81C}"/>
              </a:ext>
            </a:extLst>
          </p:cNvPr>
          <p:cNvSpPr/>
          <p:nvPr/>
        </p:nvSpPr>
        <p:spPr>
          <a:xfrm>
            <a:off x="9958168" y="5375807"/>
            <a:ext cx="437675" cy="449450"/>
          </a:xfrm>
          <a:prstGeom prst="ellipse">
            <a:avLst/>
          </a:prstGeom>
          <a:solidFill>
            <a:schemeClr val="accent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60" name="Straight Arrow Connector 59">
            <a:extLst>
              <a:ext uri="{FF2B5EF4-FFF2-40B4-BE49-F238E27FC236}">
                <a16:creationId xmlns:a16="http://schemas.microsoft.com/office/drawing/2014/main" id="{C9B26A08-4099-599F-43D2-3457359D4D34}"/>
              </a:ext>
            </a:extLst>
          </p:cNvPr>
          <p:cNvCxnSpPr>
            <a:cxnSpLocks/>
            <a:endCxn id="54"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E7B4BBD-5032-E8B2-F198-4E350B3FA2F9}"/>
              </a:ext>
            </a:extLst>
          </p:cNvPr>
          <p:cNvCxnSpPr>
            <a:cxnSpLocks/>
            <a:stCxn id="41" idx="3"/>
            <a:endCxn id="55"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398B44-29DB-DA9F-DF8A-8614EE841392}"/>
              </a:ext>
            </a:extLst>
          </p:cNvPr>
          <p:cNvCxnSpPr>
            <a:cxnSpLocks/>
          </p:cNvCxnSpPr>
          <p:nvPr/>
        </p:nvCxnSpPr>
        <p:spPr>
          <a:xfrm>
            <a:off x="10177005" y="5157703"/>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80F3E45-0A48-C3A4-C822-E1BE2C5B493B}"/>
              </a:ext>
            </a:extLst>
          </p:cNvPr>
          <p:cNvSpPr/>
          <p:nvPr/>
        </p:nvSpPr>
        <p:spPr>
          <a:xfrm>
            <a:off x="9277295"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sp>
        <p:nvSpPr>
          <p:cNvPr id="66" name="Oval 65">
            <a:extLst>
              <a:ext uri="{FF2B5EF4-FFF2-40B4-BE49-F238E27FC236}">
                <a16:creationId xmlns:a16="http://schemas.microsoft.com/office/drawing/2014/main" id="{999CB3C5-8859-2F2E-FD9D-C8A4307C88BA}"/>
              </a:ext>
            </a:extLst>
          </p:cNvPr>
          <p:cNvSpPr/>
          <p:nvPr/>
        </p:nvSpPr>
        <p:spPr>
          <a:xfrm>
            <a:off x="8509086" y="5391706"/>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67" name="Straight Arrow Connector 66">
            <a:extLst>
              <a:ext uri="{FF2B5EF4-FFF2-40B4-BE49-F238E27FC236}">
                <a16:creationId xmlns:a16="http://schemas.microsoft.com/office/drawing/2014/main" id="{2337E458-6495-97C2-6A27-FAEDFFDB13AB}"/>
              </a:ext>
            </a:extLst>
          </p:cNvPr>
          <p:cNvCxnSpPr>
            <a:cxnSpLocks/>
          </p:cNvCxnSpPr>
          <p:nvPr/>
        </p:nvCxnSpPr>
        <p:spPr>
          <a:xfrm>
            <a:off x="9284580" y="5110714"/>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B273CA7-DE84-BD8A-2C18-5AD38A6D2F46}"/>
              </a:ext>
            </a:extLst>
          </p:cNvPr>
          <p:cNvCxnSpPr>
            <a:cxnSpLocks/>
          </p:cNvCxnSpPr>
          <p:nvPr/>
        </p:nvCxnSpPr>
        <p:spPr>
          <a:xfrm flipH="1">
            <a:off x="8760869" y="5106162"/>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FEE9657-F564-DF9D-88ED-1ADB700BF24A}"/>
              </a:ext>
            </a:extLst>
          </p:cNvPr>
          <p:cNvSpPr/>
          <p:nvPr/>
        </p:nvSpPr>
        <p:spPr>
          <a:xfrm>
            <a:off x="8102078" y="6058287"/>
            <a:ext cx="437675" cy="449450"/>
          </a:xfrm>
          <a:prstGeom prst="ellipse">
            <a:avLst/>
          </a:prstGeom>
          <a:solidFill>
            <a:schemeClr val="accent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sp>
        <p:nvSpPr>
          <p:cNvPr id="70" name="Oval 69">
            <a:extLst>
              <a:ext uri="{FF2B5EF4-FFF2-40B4-BE49-F238E27FC236}">
                <a16:creationId xmlns:a16="http://schemas.microsoft.com/office/drawing/2014/main" id="{9194BD79-8947-194D-96ED-58DEFEE773ED}"/>
              </a:ext>
            </a:extLst>
          </p:cNvPr>
          <p:cNvSpPr/>
          <p:nvPr/>
        </p:nvSpPr>
        <p:spPr>
          <a:xfrm>
            <a:off x="8885684" y="6071564"/>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71" name="Straight Arrow Connector 70">
            <a:extLst>
              <a:ext uri="{FF2B5EF4-FFF2-40B4-BE49-F238E27FC236}">
                <a16:creationId xmlns:a16="http://schemas.microsoft.com/office/drawing/2014/main" id="{7A4D3982-27D7-C65F-DE6B-F0A333E38697}"/>
              </a:ext>
            </a:extLst>
          </p:cNvPr>
          <p:cNvCxnSpPr>
            <a:cxnSpLocks/>
          </p:cNvCxnSpPr>
          <p:nvPr/>
        </p:nvCxnSpPr>
        <p:spPr>
          <a:xfrm>
            <a:off x="8890472" y="579234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BD31594-987E-C90E-62DB-FFDEA77F6D1D}"/>
              </a:ext>
            </a:extLst>
          </p:cNvPr>
          <p:cNvCxnSpPr>
            <a:cxnSpLocks/>
          </p:cNvCxnSpPr>
          <p:nvPr/>
        </p:nvCxnSpPr>
        <p:spPr>
          <a:xfrm flipH="1">
            <a:off x="8366761" y="578779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743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2CB3-F5C3-CEE9-7AF8-8FB69A5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771DD-DF68-6A96-37E6-1D4D81313C9C}"/>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B87BB6B0-6E74-E255-8464-B6085347290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93307413-B059-6E52-87A9-8BDB989DD9C5}"/>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9A54B5F4-C63A-49EA-AD71-9251FD3DABF9}"/>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F3E7FB41-0049-E2B6-B6F8-594332EDDFB2}"/>
              </a:ext>
            </a:extLst>
          </p:cNvPr>
          <p:cNvSpPr/>
          <p:nvPr/>
        </p:nvSpPr>
        <p:spPr>
          <a:xfrm>
            <a:off x="4374087" y="2873304"/>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31097436-9CC5-3C0C-1878-1685A49DAC11}"/>
              </a:ext>
            </a:extLst>
          </p:cNvPr>
          <p:cNvSpPr/>
          <p:nvPr/>
        </p:nvSpPr>
        <p:spPr>
          <a:xfrm>
            <a:off x="2246355" y="4113072"/>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1E8B3F43-C131-3EC2-F7FB-B1C821A07876}"/>
              </a:ext>
            </a:extLst>
          </p:cNvPr>
          <p:cNvSpPr/>
          <p:nvPr/>
        </p:nvSpPr>
        <p:spPr>
          <a:xfrm>
            <a:off x="4436091" y="5033043"/>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7E0A7A4A-0313-ED12-CFF7-8BA151B8C9CF}"/>
              </a:ext>
            </a:extLst>
          </p:cNvPr>
          <p:cNvSpPr/>
          <p:nvPr/>
        </p:nvSpPr>
        <p:spPr>
          <a:xfrm>
            <a:off x="6591036" y="4867581"/>
            <a:ext cx="330925" cy="330925"/>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DACE4017-2C8C-B9FB-10BB-38D18BF8E382}"/>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1D0FAC-1B4F-6405-DB88-6D90A8028265}"/>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427A6D-DECD-AD8F-E66B-BD2710AA1CC7}"/>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8E7B1D-1D07-298D-230F-E738DD3637BA}"/>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FA3C69-79E7-D405-85D3-75852635D28C}"/>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7FB456-0C52-DCA5-BB81-8388591FD455}"/>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FC480EB7-927F-2D86-4166-D5C873088279}"/>
              </a:ext>
            </a:extLst>
          </p:cNvPr>
          <p:cNvSpPr/>
          <p:nvPr/>
        </p:nvSpPr>
        <p:spPr>
          <a:xfrm>
            <a:off x="3941004" y="372682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CF45C6C9-4DFD-2FF8-8033-B332371F2927}"/>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B80C1C-5050-9D4C-A55A-63862CAD2515}"/>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DC9F182-488A-2309-C1B4-D6C968ADC62F}"/>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982C592B-E883-B37F-462A-AF1B2F6420B9}"/>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ED3C533E-A000-211D-0D9C-0C1A8DFE87CD}"/>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3B54B44B-37E3-CF56-95A2-F0D634644345}"/>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05AD0EDA-3C24-EC74-4CCD-082F63A2F569}"/>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375B3120-E4D6-9593-081B-B7716636FD40}"/>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661435D1-FD15-AB39-44B3-3E5AAC0E87CA}"/>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4E74E335-0863-88AB-C87E-F8980CC30123}"/>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C1944B1F-4C16-481F-8890-57A2A20448E9}"/>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04D5B94E-526C-26D9-EB91-B82545DEFB5A}"/>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6EAC88A0-034A-836F-6D84-4F038A5F87C0}"/>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56AF5430-F264-BB39-5E60-0BC794C4B8C5}"/>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DF30BD2D-594A-8B5F-7E38-FE3D184684F9}"/>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1C4A4B69-7C12-E5E0-278D-E86DB0ADD138}"/>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00079ABC-CAEC-37FD-CB78-9DA1BB3F6EA1}"/>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E6C2B44A-566D-017B-3EB3-90290B3790C5}"/>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0" name="TextBox 9">
            <a:extLst>
              <a:ext uri="{FF2B5EF4-FFF2-40B4-BE49-F238E27FC236}">
                <a16:creationId xmlns:a16="http://schemas.microsoft.com/office/drawing/2014/main" id="{14782082-204B-AE79-C6E7-E1D2A61C1B1E}"/>
              </a:ext>
            </a:extLst>
          </p:cNvPr>
          <p:cNvSpPr txBox="1"/>
          <p:nvPr/>
        </p:nvSpPr>
        <p:spPr>
          <a:xfrm>
            <a:off x="6458516" y="5170889"/>
            <a:ext cx="579023" cy="369332"/>
          </a:xfrm>
          <a:prstGeom prst="rect">
            <a:avLst/>
          </a:prstGeom>
          <a:noFill/>
        </p:spPr>
        <p:txBody>
          <a:bodyPr wrap="square">
            <a:spAutoFit/>
          </a:bodyPr>
          <a:lstStyle/>
          <a:p>
            <a:r>
              <a:rPr lang="es-ES_tradnl" dirty="0">
                <a:solidFill>
                  <a:schemeClr val="accent4"/>
                </a:solidFill>
              </a:rPr>
              <a:t>278</a:t>
            </a:r>
          </a:p>
        </p:txBody>
      </p:sp>
      <p:sp>
        <p:nvSpPr>
          <p:cNvPr id="11" name="Rectangle 10">
            <a:extLst>
              <a:ext uri="{FF2B5EF4-FFF2-40B4-BE49-F238E27FC236}">
                <a16:creationId xmlns:a16="http://schemas.microsoft.com/office/drawing/2014/main" id="{BA68E48F-DAB5-7BC3-AD0B-487EC28B7766}"/>
              </a:ext>
            </a:extLst>
          </p:cNvPr>
          <p:cNvSpPr/>
          <p:nvPr/>
        </p:nvSpPr>
        <p:spPr>
          <a:xfrm>
            <a:off x="1036110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310</a:t>
            </a:r>
          </a:p>
        </p:txBody>
      </p:sp>
      <p:sp>
        <p:nvSpPr>
          <p:cNvPr id="12" name="Rectangle 11">
            <a:extLst>
              <a:ext uri="{FF2B5EF4-FFF2-40B4-BE49-F238E27FC236}">
                <a16:creationId xmlns:a16="http://schemas.microsoft.com/office/drawing/2014/main" id="{5FAA7A01-D4D6-7827-0356-31154C65EFA6}"/>
              </a:ext>
            </a:extLst>
          </p:cNvPr>
          <p:cNvSpPr/>
          <p:nvPr/>
        </p:nvSpPr>
        <p:spPr>
          <a:xfrm>
            <a:off x="976177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a:p>
            <a:pPr algn="ctr"/>
            <a:r>
              <a:rPr lang="es-ES_tradnl" dirty="0">
                <a:solidFill>
                  <a:schemeClr val="tx1"/>
                </a:solidFill>
              </a:rPr>
              <a:t>386</a:t>
            </a:r>
          </a:p>
        </p:txBody>
      </p:sp>
      <p:sp>
        <p:nvSpPr>
          <p:cNvPr id="13" name="Rectangle 12">
            <a:extLst>
              <a:ext uri="{FF2B5EF4-FFF2-40B4-BE49-F238E27FC236}">
                <a16:creationId xmlns:a16="http://schemas.microsoft.com/office/drawing/2014/main" id="{9B5C7ED3-1646-D89C-17EF-454461340D0F}"/>
              </a:ext>
            </a:extLst>
          </p:cNvPr>
          <p:cNvSpPr/>
          <p:nvPr/>
        </p:nvSpPr>
        <p:spPr>
          <a:xfrm>
            <a:off x="9162447"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a:p>
            <a:pPr algn="ctr"/>
            <a:r>
              <a:rPr lang="es-ES_tradnl" dirty="0">
                <a:solidFill>
                  <a:schemeClr val="tx1"/>
                </a:solidFill>
              </a:rPr>
              <a:t>278</a:t>
            </a:r>
          </a:p>
        </p:txBody>
      </p:sp>
      <p:sp>
        <p:nvSpPr>
          <p:cNvPr id="14" name="Rectangle 13">
            <a:extLst>
              <a:ext uri="{FF2B5EF4-FFF2-40B4-BE49-F238E27FC236}">
                <a16:creationId xmlns:a16="http://schemas.microsoft.com/office/drawing/2014/main" id="{51533E45-1647-CD10-3016-D84029AA370D}"/>
              </a:ext>
            </a:extLst>
          </p:cNvPr>
          <p:cNvSpPr/>
          <p:nvPr/>
        </p:nvSpPr>
        <p:spPr>
          <a:xfrm>
            <a:off x="8559600" y="2578107"/>
            <a:ext cx="606365" cy="1001665"/>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Rectangle 14">
            <a:extLst>
              <a:ext uri="{FF2B5EF4-FFF2-40B4-BE49-F238E27FC236}">
                <a16:creationId xmlns:a16="http://schemas.microsoft.com/office/drawing/2014/main" id="{2A67A9A3-752C-D696-C186-21A1A7DF76D3}"/>
              </a:ext>
            </a:extLst>
          </p:cNvPr>
          <p:cNvSpPr/>
          <p:nvPr/>
        </p:nvSpPr>
        <p:spPr>
          <a:xfrm>
            <a:off x="7951476" y="2580529"/>
            <a:ext cx="606365" cy="994054"/>
          </a:xfrm>
          <a:prstGeom prst="rect">
            <a:avLst/>
          </a:prstGeom>
          <a:solidFill>
            <a:schemeClr val="bg1"/>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tx1"/>
              </a:solidFill>
            </a:endParaRPr>
          </a:p>
        </p:txBody>
      </p:sp>
      <p:sp>
        <p:nvSpPr>
          <p:cNvPr id="16" name="TextBox 15">
            <a:extLst>
              <a:ext uri="{FF2B5EF4-FFF2-40B4-BE49-F238E27FC236}">
                <a16:creationId xmlns:a16="http://schemas.microsoft.com/office/drawing/2014/main" id="{59C3E100-1D7E-22B4-DF80-BA88C0E13BF4}"/>
              </a:ext>
            </a:extLst>
          </p:cNvPr>
          <p:cNvSpPr txBox="1"/>
          <p:nvPr/>
        </p:nvSpPr>
        <p:spPr>
          <a:xfrm>
            <a:off x="7951476" y="2094560"/>
            <a:ext cx="1693092" cy="369332"/>
          </a:xfrm>
          <a:prstGeom prst="rect">
            <a:avLst/>
          </a:prstGeom>
          <a:noFill/>
        </p:spPr>
        <p:txBody>
          <a:bodyPr wrap="none" rtlCol="0">
            <a:spAutoFit/>
          </a:bodyPr>
          <a:lstStyle/>
          <a:p>
            <a:r>
              <a:rPr lang="es-ES_tradnl" dirty="0"/>
              <a:t>Cola prioritaria</a:t>
            </a:r>
          </a:p>
        </p:txBody>
      </p:sp>
      <p:sp>
        <p:nvSpPr>
          <p:cNvPr id="17" name="TextBox 16">
            <a:extLst>
              <a:ext uri="{FF2B5EF4-FFF2-40B4-BE49-F238E27FC236}">
                <a16:creationId xmlns:a16="http://schemas.microsoft.com/office/drawing/2014/main" id="{DA9BAD50-B977-E76B-AB0B-A8ABA15F846C}"/>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18" name="Oval 17">
            <a:extLst>
              <a:ext uri="{FF2B5EF4-FFF2-40B4-BE49-F238E27FC236}">
                <a16:creationId xmlns:a16="http://schemas.microsoft.com/office/drawing/2014/main" id="{BE9BF0F4-0164-D153-1565-A34B27AFF6D5}"/>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9" name="Oval 18">
            <a:extLst>
              <a:ext uri="{FF2B5EF4-FFF2-40B4-BE49-F238E27FC236}">
                <a16:creationId xmlns:a16="http://schemas.microsoft.com/office/drawing/2014/main" id="{DB4CD42E-997E-3598-9EBD-C67049883745}"/>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0" name="Oval 19">
            <a:extLst>
              <a:ext uri="{FF2B5EF4-FFF2-40B4-BE49-F238E27FC236}">
                <a16:creationId xmlns:a16="http://schemas.microsoft.com/office/drawing/2014/main" id="{D5680C3B-4F8B-A018-853B-1E591865AE78}"/>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34" name="Oval 33">
            <a:extLst>
              <a:ext uri="{FF2B5EF4-FFF2-40B4-BE49-F238E27FC236}">
                <a16:creationId xmlns:a16="http://schemas.microsoft.com/office/drawing/2014/main" id="{46419246-3F42-88B0-EDFD-904004C41CC8}"/>
              </a:ext>
            </a:extLst>
          </p:cNvPr>
          <p:cNvSpPr/>
          <p:nvPr/>
        </p:nvSpPr>
        <p:spPr>
          <a:xfrm>
            <a:off x="9958168" y="5375807"/>
            <a:ext cx="437675" cy="449450"/>
          </a:xfrm>
          <a:prstGeom prst="ellipse">
            <a:avLst/>
          </a:prstGeom>
          <a:solidFill>
            <a:schemeClr val="accent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35" name="Straight Arrow Connector 34">
            <a:extLst>
              <a:ext uri="{FF2B5EF4-FFF2-40B4-BE49-F238E27FC236}">
                <a16:creationId xmlns:a16="http://schemas.microsoft.com/office/drawing/2014/main" id="{7A6EF73F-3651-2402-EF21-7D38D374887E}"/>
              </a:ext>
            </a:extLst>
          </p:cNvPr>
          <p:cNvCxnSpPr>
            <a:cxnSpLocks/>
            <a:endCxn id="19" idx="1"/>
          </p:cNvCxnSpPr>
          <p:nvPr/>
        </p:nvCxnSpPr>
        <p:spPr>
          <a:xfrm>
            <a:off x="9808215" y="448599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65F4F1-D3BA-BFDF-3C44-FEA0375E1056}"/>
              </a:ext>
            </a:extLst>
          </p:cNvPr>
          <p:cNvCxnSpPr>
            <a:cxnSpLocks/>
            <a:stCxn id="18" idx="3"/>
            <a:endCxn id="20" idx="7"/>
          </p:cNvCxnSpPr>
          <p:nvPr/>
        </p:nvCxnSpPr>
        <p:spPr>
          <a:xfrm flipH="1">
            <a:off x="9284504" y="448144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C60461D-F17A-8A9E-ADA0-57CBD5F56457}"/>
              </a:ext>
            </a:extLst>
          </p:cNvPr>
          <p:cNvCxnSpPr>
            <a:cxnSpLocks/>
          </p:cNvCxnSpPr>
          <p:nvPr/>
        </p:nvCxnSpPr>
        <p:spPr>
          <a:xfrm>
            <a:off x="10177005" y="5157703"/>
            <a:ext cx="0" cy="2213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919EA5BB-7CD7-B497-8721-EC5658E19884}"/>
              </a:ext>
            </a:extLst>
          </p:cNvPr>
          <p:cNvSpPr/>
          <p:nvPr/>
        </p:nvSpPr>
        <p:spPr>
          <a:xfrm>
            <a:off x="9277295"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sp>
        <p:nvSpPr>
          <p:cNvPr id="54" name="Oval 53">
            <a:extLst>
              <a:ext uri="{FF2B5EF4-FFF2-40B4-BE49-F238E27FC236}">
                <a16:creationId xmlns:a16="http://schemas.microsoft.com/office/drawing/2014/main" id="{C1DBB784-7990-7F53-85C2-59BCC0C7A6ED}"/>
              </a:ext>
            </a:extLst>
          </p:cNvPr>
          <p:cNvSpPr/>
          <p:nvPr/>
        </p:nvSpPr>
        <p:spPr>
          <a:xfrm>
            <a:off x="8509086" y="5391706"/>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56" name="Straight Arrow Connector 55">
            <a:extLst>
              <a:ext uri="{FF2B5EF4-FFF2-40B4-BE49-F238E27FC236}">
                <a16:creationId xmlns:a16="http://schemas.microsoft.com/office/drawing/2014/main" id="{EC59E7A6-3BF5-8016-66D6-E9405A8B6E69}"/>
              </a:ext>
            </a:extLst>
          </p:cNvPr>
          <p:cNvCxnSpPr>
            <a:cxnSpLocks/>
          </p:cNvCxnSpPr>
          <p:nvPr/>
        </p:nvCxnSpPr>
        <p:spPr>
          <a:xfrm>
            <a:off x="9284580" y="5110714"/>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D7DBD48-55B9-AEB1-BECF-CDB77C5DE97B}"/>
              </a:ext>
            </a:extLst>
          </p:cNvPr>
          <p:cNvCxnSpPr>
            <a:cxnSpLocks/>
          </p:cNvCxnSpPr>
          <p:nvPr/>
        </p:nvCxnSpPr>
        <p:spPr>
          <a:xfrm flipH="1">
            <a:off x="8760869" y="5106162"/>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BBE5590-F880-F65C-3969-21EE28C1A1BC}"/>
              </a:ext>
            </a:extLst>
          </p:cNvPr>
          <p:cNvSpPr/>
          <p:nvPr/>
        </p:nvSpPr>
        <p:spPr>
          <a:xfrm>
            <a:off x="8102078" y="6058287"/>
            <a:ext cx="437675" cy="449450"/>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sp>
        <p:nvSpPr>
          <p:cNvPr id="64" name="Oval 63">
            <a:extLst>
              <a:ext uri="{FF2B5EF4-FFF2-40B4-BE49-F238E27FC236}">
                <a16:creationId xmlns:a16="http://schemas.microsoft.com/office/drawing/2014/main" id="{B379E4F4-312B-D8C0-428D-8F7EDFCE0677}"/>
              </a:ext>
            </a:extLst>
          </p:cNvPr>
          <p:cNvSpPr/>
          <p:nvPr/>
        </p:nvSpPr>
        <p:spPr>
          <a:xfrm>
            <a:off x="8885684" y="6071564"/>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65" name="Straight Arrow Connector 64">
            <a:extLst>
              <a:ext uri="{FF2B5EF4-FFF2-40B4-BE49-F238E27FC236}">
                <a16:creationId xmlns:a16="http://schemas.microsoft.com/office/drawing/2014/main" id="{39B4B9D3-BB5E-04F2-C795-2320DB14BA43}"/>
              </a:ext>
            </a:extLst>
          </p:cNvPr>
          <p:cNvCxnSpPr>
            <a:cxnSpLocks/>
          </p:cNvCxnSpPr>
          <p:nvPr/>
        </p:nvCxnSpPr>
        <p:spPr>
          <a:xfrm>
            <a:off x="8890472" y="579234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07B79DD-E95F-ACF5-7779-B5D73CB63DDC}"/>
              </a:ext>
            </a:extLst>
          </p:cNvPr>
          <p:cNvCxnSpPr>
            <a:cxnSpLocks/>
          </p:cNvCxnSpPr>
          <p:nvPr/>
        </p:nvCxnSpPr>
        <p:spPr>
          <a:xfrm flipH="1">
            <a:off x="8366761" y="5787790"/>
            <a:ext cx="212536" cy="2962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301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EF41-6B7B-137D-AD45-F0568533D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AE67D-7A54-C30F-440D-E318E0FCEEB5}"/>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5590863F-9B6F-99AB-5CB2-B613BD833C3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8F471C6F-9531-6DF5-5D64-A9D1F54042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4" name="Oval 3">
            <a:extLst>
              <a:ext uri="{FF2B5EF4-FFF2-40B4-BE49-F238E27FC236}">
                <a16:creationId xmlns:a16="http://schemas.microsoft.com/office/drawing/2014/main" id="{223A7689-1CBC-38FC-31B0-25FF1B77034B}"/>
              </a:ext>
            </a:extLst>
          </p:cNvPr>
          <p:cNvSpPr/>
          <p:nvPr/>
        </p:nvSpPr>
        <p:spPr>
          <a:xfrm>
            <a:off x="1729992" y="2293126"/>
            <a:ext cx="330925" cy="33092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4" name="Oval 23">
            <a:extLst>
              <a:ext uri="{FF2B5EF4-FFF2-40B4-BE49-F238E27FC236}">
                <a16:creationId xmlns:a16="http://schemas.microsoft.com/office/drawing/2014/main" id="{AD808DD2-4FB1-6392-237F-2DD7D1D8A4B4}"/>
              </a:ext>
            </a:extLst>
          </p:cNvPr>
          <p:cNvSpPr/>
          <p:nvPr/>
        </p:nvSpPr>
        <p:spPr>
          <a:xfrm>
            <a:off x="4374087" y="2873304"/>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25" name="Oval 24">
            <a:extLst>
              <a:ext uri="{FF2B5EF4-FFF2-40B4-BE49-F238E27FC236}">
                <a16:creationId xmlns:a16="http://schemas.microsoft.com/office/drawing/2014/main" id="{D7BF88C6-5999-6963-3223-7A2D4DB93DB5}"/>
              </a:ext>
            </a:extLst>
          </p:cNvPr>
          <p:cNvSpPr/>
          <p:nvPr/>
        </p:nvSpPr>
        <p:spPr>
          <a:xfrm>
            <a:off x="2246355" y="4113072"/>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26" name="Oval 25">
            <a:extLst>
              <a:ext uri="{FF2B5EF4-FFF2-40B4-BE49-F238E27FC236}">
                <a16:creationId xmlns:a16="http://schemas.microsoft.com/office/drawing/2014/main" id="{760D2D79-274B-E7BC-03BA-59694843E654}"/>
              </a:ext>
            </a:extLst>
          </p:cNvPr>
          <p:cNvSpPr/>
          <p:nvPr/>
        </p:nvSpPr>
        <p:spPr>
          <a:xfrm>
            <a:off x="4436091" y="5033043"/>
            <a:ext cx="330925" cy="330925"/>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27" name="Oval 26">
            <a:extLst>
              <a:ext uri="{FF2B5EF4-FFF2-40B4-BE49-F238E27FC236}">
                <a16:creationId xmlns:a16="http://schemas.microsoft.com/office/drawing/2014/main" id="{0FB3105E-5D49-6319-5B11-9057862A3334}"/>
              </a:ext>
            </a:extLst>
          </p:cNvPr>
          <p:cNvSpPr/>
          <p:nvPr/>
        </p:nvSpPr>
        <p:spPr>
          <a:xfrm>
            <a:off x="6591036" y="4867581"/>
            <a:ext cx="330925" cy="330925"/>
          </a:xfrm>
          <a:prstGeom prst="ellipse">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28" name="Straight Connector 27">
            <a:extLst>
              <a:ext uri="{FF2B5EF4-FFF2-40B4-BE49-F238E27FC236}">
                <a16:creationId xmlns:a16="http://schemas.microsoft.com/office/drawing/2014/main" id="{53AEF8C9-ADFC-7AEB-850F-56B1A1BDF15B}"/>
              </a:ext>
            </a:extLst>
          </p:cNvPr>
          <p:cNvCxnSpPr>
            <a:stCxn id="4" idx="6"/>
            <a:endCxn id="24" idx="2"/>
          </p:cNvCxnSpPr>
          <p:nvPr/>
        </p:nvCxnSpPr>
        <p:spPr>
          <a:xfrm>
            <a:off x="2060917" y="2458589"/>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DEDDD6-0B5F-01DC-2469-E9F5B605CCC4}"/>
              </a:ext>
            </a:extLst>
          </p:cNvPr>
          <p:cNvCxnSpPr>
            <a:stCxn id="4" idx="4"/>
            <a:endCxn id="25" idx="1"/>
          </p:cNvCxnSpPr>
          <p:nvPr/>
        </p:nvCxnSpPr>
        <p:spPr>
          <a:xfrm>
            <a:off x="1895455" y="2624051"/>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37553A-0A46-005B-5BD6-DC84102CAB56}"/>
              </a:ext>
            </a:extLst>
          </p:cNvPr>
          <p:cNvCxnSpPr>
            <a:stCxn id="25" idx="5"/>
            <a:endCxn id="26" idx="2"/>
          </p:cNvCxnSpPr>
          <p:nvPr/>
        </p:nvCxnSpPr>
        <p:spPr>
          <a:xfrm>
            <a:off x="2528817" y="4395534"/>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293589-75BC-971C-A8AF-DFA19CA2A14B}"/>
              </a:ext>
            </a:extLst>
          </p:cNvPr>
          <p:cNvCxnSpPr>
            <a:stCxn id="26" idx="6"/>
            <a:endCxn id="27" idx="2"/>
          </p:cNvCxnSpPr>
          <p:nvPr/>
        </p:nvCxnSpPr>
        <p:spPr>
          <a:xfrm flipV="1">
            <a:off x="4767016" y="5033044"/>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D49221-AF5B-40A6-B86B-FD6A0826D38D}"/>
              </a:ext>
            </a:extLst>
          </p:cNvPr>
          <p:cNvCxnSpPr>
            <a:cxnSpLocks/>
            <a:stCxn id="24" idx="5"/>
            <a:endCxn id="27" idx="1"/>
          </p:cNvCxnSpPr>
          <p:nvPr/>
        </p:nvCxnSpPr>
        <p:spPr>
          <a:xfrm>
            <a:off x="4656549" y="3155766"/>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E825078-27AC-D6F0-E405-B31268186316}"/>
              </a:ext>
            </a:extLst>
          </p:cNvPr>
          <p:cNvSpPr txBox="1"/>
          <p:nvPr/>
        </p:nvSpPr>
        <p:spPr>
          <a:xfrm>
            <a:off x="3081782" y="2317996"/>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sp>
        <p:nvSpPr>
          <p:cNvPr id="36" name="Oval 35">
            <a:extLst>
              <a:ext uri="{FF2B5EF4-FFF2-40B4-BE49-F238E27FC236}">
                <a16:creationId xmlns:a16="http://schemas.microsoft.com/office/drawing/2014/main" id="{3248A0F0-528C-59D7-6A74-EB6B60777A78}"/>
              </a:ext>
            </a:extLst>
          </p:cNvPr>
          <p:cNvSpPr/>
          <p:nvPr/>
        </p:nvSpPr>
        <p:spPr>
          <a:xfrm>
            <a:off x="3941004" y="3726828"/>
            <a:ext cx="330925" cy="330925"/>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9" name="Straight Connector 38">
            <a:extLst>
              <a:ext uri="{FF2B5EF4-FFF2-40B4-BE49-F238E27FC236}">
                <a16:creationId xmlns:a16="http://schemas.microsoft.com/office/drawing/2014/main" id="{76F60AAD-7ACA-ED6B-B7A7-7477A15673A9}"/>
              </a:ext>
            </a:extLst>
          </p:cNvPr>
          <p:cNvCxnSpPr>
            <a:cxnSpLocks/>
            <a:stCxn id="25" idx="7"/>
            <a:endCxn id="36" idx="2"/>
          </p:cNvCxnSpPr>
          <p:nvPr/>
        </p:nvCxnSpPr>
        <p:spPr>
          <a:xfrm flipV="1">
            <a:off x="2528817" y="3892291"/>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433875E-BCE6-CE56-52B9-FFD66153D81B}"/>
              </a:ext>
            </a:extLst>
          </p:cNvPr>
          <p:cNvCxnSpPr>
            <a:cxnSpLocks/>
            <a:stCxn id="26" idx="0"/>
            <a:endCxn id="36" idx="5"/>
          </p:cNvCxnSpPr>
          <p:nvPr/>
        </p:nvCxnSpPr>
        <p:spPr>
          <a:xfrm flipH="1" flipV="1">
            <a:off x="4223466" y="4009290"/>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BC4C7C-9E56-EC43-1576-813BB4105582}"/>
              </a:ext>
            </a:extLst>
          </p:cNvPr>
          <p:cNvSpPr txBox="1"/>
          <p:nvPr/>
        </p:nvSpPr>
        <p:spPr>
          <a:xfrm>
            <a:off x="5576641" y="3598363"/>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43" name="TextBox 42">
            <a:extLst>
              <a:ext uri="{FF2B5EF4-FFF2-40B4-BE49-F238E27FC236}">
                <a16:creationId xmlns:a16="http://schemas.microsoft.com/office/drawing/2014/main" id="{67065138-66E3-B40F-C6ED-FE38CA5D825B}"/>
              </a:ext>
            </a:extLst>
          </p:cNvPr>
          <p:cNvSpPr txBox="1"/>
          <p:nvPr/>
        </p:nvSpPr>
        <p:spPr>
          <a:xfrm>
            <a:off x="2140461" y="3168360"/>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44" name="TextBox 43">
            <a:extLst>
              <a:ext uri="{FF2B5EF4-FFF2-40B4-BE49-F238E27FC236}">
                <a16:creationId xmlns:a16="http://schemas.microsoft.com/office/drawing/2014/main" id="{A3C8E6DB-79E3-B59B-A6EC-827E920151C1}"/>
              </a:ext>
            </a:extLst>
          </p:cNvPr>
          <p:cNvSpPr txBox="1"/>
          <p:nvPr/>
        </p:nvSpPr>
        <p:spPr>
          <a:xfrm>
            <a:off x="2847529" y="3651610"/>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45" name="TextBox 44">
            <a:extLst>
              <a:ext uri="{FF2B5EF4-FFF2-40B4-BE49-F238E27FC236}">
                <a16:creationId xmlns:a16="http://schemas.microsoft.com/office/drawing/2014/main" id="{4A19A80F-D4CA-41F2-B528-D4F1C8065131}"/>
              </a:ext>
            </a:extLst>
          </p:cNvPr>
          <p:cNvSpPr txBox="1"/>
          <p:nvPr/>
        </p:nvSpPr>
        <p:spPr>
          <a:xfrm>
            <a:off x="3102854" y="4795458"/>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46" name="TextBox 45">
            <a:extLst>
              <a:ext uri="{FF2B5EF4-FFF2-40B4-BE49-F238E27FC236}">
                <a16:creationId xmlns:a16="http://schemas.microsoft.com/office/drawing/2014/main" id="{AEFB9442-250D-31A4-55AD-772044A54D73}"/>
              </a:ext>
            </a:extLst>
          </p:cNvPr>
          <p:cNvSpPr txBox="1"/>
          <p:nvPr/>
        </p:nvSpPr>
        <p:spPr>
          <a:xfrm>
            <a:off x="4423725" y="4259331"/>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7" name="TextBox 46">
            <a:extLst>
              <a:ext uri="{FF2B5EF4-FFF2-40B4-BE49-F238E27FC236}">
                <a16:creationId xmlns:a16="http://schemas.microsoft.com/office/drawing/2014/main" id="{E25C627D-8C55-6E5E-29FE-BCD5A89A2626}"/>
              </a:ext>
            </a:extLst>
          </p:cNvPr>
          <p:cNvSpPr txBox="1"/>
          <p:nvPr/>
        </p:nvSpPr>
        <p:spPr>
          <a:xfrm>
            <a:off x="5360711" y="5130473"/>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8" name="TextBox 47">
            <a:extLst>
              <a:ext uri="{FF2B5EF4-FFF2-40B4-BE49-F238E27FC236}">
                <a16:creationId xmlns:a16="http://schemas.microsoft.com/office/drawing/2014/main" id="{1F301927-6468-5389-314F-951CA842D9C8}"/>
              </a:ext>
            </a:extLst>
          </p:cNvPr>
          <p:cNvSpPr txBox="1"/>
          <p:nvPr/>
        </p:nvSpPr>
        <p:spPr>
          <a:xfrm>
            <a:off x="1207575" y="2293126"/>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9" name="TextBox 48">
            <a:extLst>
              <a:ext uri="{FF2B5EF4-FFF2-40B4-BE49-F238E27FC236}">
                <a16:creationId xmlns:a16="http://schemas.microsoft.com/office/drawing/2014/main" id="{B0374ECC-922F-FE3B-BBAC-F72AFE302306}"/>
              </a:ext>
            </a:extLst>
          </p:cNvPr>
          <p:cNvSpPr txBox="1"/>
          <p:nvPr/>
        </p:nvSpPr>
        <p:spPr>
          <a:xfrm>
            <a:off x="1712549" y="4127927"/>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50" name="TextBox 49">
            <a:extLst>
              <a:ext uri="{FF2B5EF4-FFF2-40B4-BE49-F238E27FC236}">
                <a16:creationId xmlns:a16="http://schemas.microsoft.com/office/drawing/2014/main" id="{C837F590-4095-F3F0-6C2C-067F74329064}"/>
              </a:ext>
            </a:extLst>
          </p:cNvPr>
          <p:cNvSpPr txBox="1"/>
          <p:nvPr/>
        </p:nvSpPr>
        <p:spPr>
          <a:xfrm>
            <a:off x="3935965" y="2601769"/>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51" name="TextBox 50">
            <a:extLst>
              <a:ext uri="{FF2B5EF4-FFF2-40B4-BE49-F238E27FC236}">
                <a16:creationId xmlns:a16="http://schemas.microsoft.com/office/drawing/2014/main" id="{638FDD4A-DAC3-FF56-D40B-AA2E9C341AF9}"/>
              </a:ext>
            </a:extLst>
          </p:cNvPr>
          <p:cNvSpPr txBox="1"/>
          <p:nvPr/>
        </p:nvSpPr>
        <p:spPr>
          <a:xfrm>
            <a:off x="4335185" y="5355555"/>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52" name="TextBox 51">
            <a:extLst>
              <a:ext uri="{FF2B5EF4-FFF2-40B4-BE49-F238E27FC236}">
                <a16:creationId xmlns:a16="http://schemas.microsoft.com/office/drawing/2014/main" id="{D834B8A4-E83D-CF6D-4889-89B49774AFEC}"/>
              </a:ext>
            </a:extLst>
          </p:cNvPr>
          <p:cNvSpPr txBox="1"/>
          <p:nvPr/>
        </p:nvSpPr>
        <p:spPr>
          <a:xfrm>
            <a:off x="4187993" y="3537977"/>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53" name="TextBox 52">
            <a:extLst>
              <a:ext uri="{FF2B5EF4-FFF2-40B4-BE49-F238E27FC236}">
                <a16:creationId xmlns:a16="http://schemas.microsoft.com/office/drawing/2014/main" id="{41588C25-51F9-462C-F415-5B8A2D2CD6D5}"/>
              </a:ext>
            </a:extLst>
          </p:cNvPr>
          <p:cNvSpPr txBox="1"/>
          <p:nvPr/>
        </p:nvSpPr>
        <p:spPr>
          <a:xfrm>
            <a:off x="1709533" y="4418016"/>
            <a:ext cx="579023" cy="369332"/>
          </a:xfrm>
          <a:prstGeom prst="rect">
            <a:avLst/>
          </a:prstGeom>
          <a:noFill/>
        </p:spPr>
        <p:txBody>
          <a:bodyPr wrap="square">
            <a:spAutoFit/>
          </a:bodyPr>
          <a:lstStyle/>
          <a:p>
            <a:r>
              <a:rPr lang="es-ES_tradnl" dirty="0">
                <a:solidFill>
                  <a:srgbClr val="BA8E00"/>
                </a:solidFill>
              </a:rPr>
              <a:t>273</a:t>
            </a:r>
          </a:p>
        </p:txBody>
      </p:sp>
      <p:sp>
        <p:nvSpPr>
          <p:cNvPr id="57" name="TextBox 56">
            <a:extLst>
              <a:ext uri="{FF2B5EF4-FFF2-40B4-BE49-F238E27FC236}">
                <a16:creationId xmlns:a16="http://schemas.microsoft.com/office/drawing/2014/main" id="{25045FB7-9D80-4BF0-EAB7-B0F4124CB618}"/>
              </a:ext>
            </a:extLst>
          </p:cNvPr>
          <p:cNvSpPr txBox="1"/>
          <p:nvPr/>
        </p:nvSpPr>
        <p:spPr>
          <a:xfrm>
            <a:off x="4705012" y="2690497"/>
            <a:ext cx="579023" cy="369332"/>
          </a:xfrm>
          <a:prstGeom prst="rect">
            <a:avLst/>
          </a:prstGeom>
          <a:noFill/>
        </p:spPr>
        <p:txBody>
          <a:bodyPr wrap="square">
            <a:spAutoFit/>
          </a:bodyPr>
          <a:lstStyle/>
          <a:p>
            <a:r>
              <a:rPr lang="es-ES_tradnl" dirty="0">
                <a:solidFill>
                  <a:srgbClr val="BA8E00"/>
                </a:solidFill>
              </a:rPr>
              <a:t>275</a:t>
            </a:r>
          </a:p>
        </p:txBody>
      </p:sp>
      <p:sp>
        <p:nvSpPr>
          <p:cNvPr id="58" name="TextBox 57">
            <a:extLst>
              <a:ext uri="{FF2B5EF4-FFF2-40B4-BE49-F238E27FC236}">
                <a16:creationId xmlns:a16="http://schemas.microsoft.com/office/drawing/2014/main" id="{D1072FAF-D617-195F-8C6F-788A96EC77A2}"/>
              </a:ext>
            </a:extLst>
          </p:cNvPr>
          <p:cNvSpPr txBox="1"/>
          <p:nvPr/>
        </p:nvSpPr>
        <p:spPr>
          <a:xfrm>
            <a:off x="3640856" y="4023490"/>
            <a:ext cx="579023" cy="369332"/>
          </a:xfrm>
          <a:prstGeom prst="rect">
            <a:avLst/>
          </a:prstGeom>
          <a:noFill/>
        </p:spPr>
        <p:txBody>
          <a:bodyPr wrap="square">
            <a:spAutoFit/>
          </a:bodyPr>
          <a:lstStyle/>
          <a:p>
            <a:r>
              <a:rPr lang="es-ES_tradnl" dirty="0">
                <a:solidFill>
                  <a:srgbClr val="BA8E00"/>
                </a:solidFill>
              </a:rPr>
              <a:t>386</a:t>
            </a:r>
          </a:p>
        </p:txBody>
      </p:sp>
      <p:sp>
        <p:nvSpPr>
          <p:cNvPr id="59" name="TextBox 58">
            <a:extLst>
              <a:ext uri="{FF2B5EF4-FFF2-40B4-BE49-F238E27FC236}">
                <a16:creationId xmlns:a16="http://schemas.microsoft.com/office/drawing/2014/main" id="{564BC554-C518-15D7-E4CF-B56B23E9C616}"/>
              </a:ext>
            </a:extLst>
          </p:cNvPr>
          <p:cNvSpPr txBox="1"/>
          <p:nvPr/>
        </p:nvSpPr>
        <p:spPr>
          <a:xfrm>
            <a:off x="4333391" y="5609683"/>
            <a:ext cx="579023" cy="369332"/>
          </a:xfrm>
          <a:prstGeom prst="rect">
            <a:avLst/>
          </a:prstGeom>
          <a:noFill/>
        </p:spPr>
        <p:txBody>
          <a:bodyPr wrap="square">
            <a:spAutoFit/>
          </a:bodyPr>
          <a:lstStyle/>
          <a:p>
            <a:r>
              <a:rPr lang="es-ES_tradnl" dirty="0">
                <a:solidFill>
                  <a:srgbClr val="BA8E00"/>
                </a:solidFill>
              </a:rPr>
              <a:t>277</a:t>
            </a:r>
          </a:p>
        </p:txBody>
      </p:sp>
      <p:sp>
        <p:nvSpPr>
          <p:cNvPr id="62" name="TextBox 61">
            <a:extLst>
              <a:ext uri="{FF2B5EF4-FFF2-40B4-BE49-F238E27FC236}">
                <a16:creationId xmlns:a16="http://schemas.microsoft.com/office/drawing/2014/main" id="{ADA89023-4E98-2398-FB15-AD352F7AFF9A}"/>
              </a:ext>
            </a:extLst>
          </p:cNvPr>
          <p:cNvSpPr txBox="1"/>
          <p:nvPr/>
        </p:nvSpPr>
        <p:spPr>
          <a:xfrm>
            <a:off x="6533475" y="4499984"/>
            <a:ext cx="579023" cy="369332"/>
          </a:xfrm>
          <a:prstGeom prst="rect">
            <a:avLst/>
          </a:prstGeom>
          <a:noFill/>
        </p:spPr>
        <p:txBody>
          <a:bodyPr wrap="square">
            <a:spAutoFit/>
          </a:bodyPr>
          <a:lstStyle/>
          <a:p>
            <a:r>
              <a:rPr lang="es-ES_tradnl" dirty="0">
                <a:solidFill>
                  <a:srgbClr val="C00000"/>
                </a:solidFill>
              </a:rPr>
              <a:t>310</a:t>
            </a:r>
          </a:p>
        </p:txBody>
      </p:sp>
      <p:sp>
        <p:nvSpPr>
          <p:cNvPr id="10" name="TextBox 9">
            <a:extLst>
              <a:ext uri="{FF2B5EF4-FFF2-40B4-BE49-F238E27FC236}">
                <a16:creationId xmlns:a16="http://schemas.microsoft.com/office/drawing/2014/main" id="{E3EAA71F-50FC-57CB-39C2-F53314181861}"/>
              </a:ext>
            </a:extLst>
          </p:cNvPr>
          <p:cNvSpPr txBox="1"/>
          <p:nvPr/>
        </p:nvSpPr>
        <p:spPr>
          <a:xfrm>
            <a:off x="6458516" y="5170889"/>
            <a:ext cx="579023" cy="369332"/>
          </a:xfrm>
          <a:prstGeom prst="rect">
            <a:avLst/>
          </a:prstGeom>
          <a:noFill/>
        </p:spPr>
        <p:txBody>
          <a:bodyPr wrap="square">
            <a:spAutoFit/>
          </a:bodyPr>
          <a:lstStyle/>
          <a:p>
            <a:r>
              <a:rPr lang="es-ES_tradnl" dirty="0">
                <a:solidFill>
                  <a:schemeClr val="accent4"/>
                </a:solidFill>
              </a:rPr>
              <a:t>278</a:t>
            </a:r>
          </a:p>
        </p:txBody>
      </p:sp>
      <p:cxnSp>
        <p:nvCxnSpPr>
          <p:cNvPr id="11" name="Straight Arrow Connector 10">
            <a:extLst>
              <a:ext uri="{FF2B5EF4-FFF2-40B4-BE49-F238E27FC236}">
                <a16:creationId xmlns:a16="http://schemas.microsoft.com/office/drawing/2014/main" id="{E1544B56-4D86-7A6E-CD55-FB7EB6D369FC}"/>
              </a:ext>
            </a:extLst>
          </p:cNvPr>
          <p:cNvCxnSpPr>
            <a:cxnSpLocks/>
          </p:cNvCxnSpPr>
          <p:nvPr/>
        </p:nvCxnSpPr>
        <p:spPr>
          <a:xfrm>
            <a:off x="1721533" y="2705568"/>
            <a:ext cx="334285" cy="1379249"/>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EE0D63-A85A-5647-326A-B0081998D707}"/>
              </a:ext>
            </a:extLst>
          </p:cNvPr>
          <p:cNvCxnSpPr>
            <a:cxnSpLocks/>
          </p:cNvCxnSpPr>
          <p:nvPr/>
        </p:nvCxnSpPr>
        <p:spPr>
          <a:xfrm>
            <a:off x="2338280" y="4757448"/>
            <a:ext cx="1904146" cy="80411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682853-CF5F-5EB0-B6ED-D9911F19630C}"/>
              </a:ext>
            </a:extLst>
          </p:cNvPr>
          <p:cNvCxnSpPr>
            <a:cxnSpLocks/>
            <a:stCxn id="51" idx="3"/>
          </p:cNvCxnSpPr>
          <p:nvPr/>
        </p:nvCxnSpPr>
        <p:spPr>
          <a:xfrm flipV="1">
            <a:off x="4914208" y="5393757"/>
            <a:ext cx="1596211" cy="14646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7A11A1-A295-16CD-9C19-29148BDA338B}"/>
              </a:ext>
            </a:extLst>
          </p:cNvPr>
          <p:cNvCxnSpPr>
            <a:cxnSpLocks/>
          </p:cNvCxnSpPr>
          <p:nvPr/>
        </p:nvCxnSpPr>
        <p:spPr>
          <a:xfrm>
            <a:off x="2161489" y="2629676"/>
            <a:ext cx="2152156" cy="576625"/>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2535BA-B0E7-156E-2746-60131767F209}"/>
              </a:ext>
            </a:extLst>
          </p:cNvPr>
          <p:cNvCxnSpPr>
            <a:cxnSpLocks/>
          </p:cNvCxnSpPr>
          <p:nvPr/>
        </p:nvCxnSpPr>
        <p:spPr>
          <a:xfrm>
            <a:off x="4601553" y="3313822"/>
            <a:ext cx="1851696" cy="1621596"/>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FACE0C2-5EEA-1FAA-A359-CFA69E24C036}"/>
              </a:ext>
            </a:extLst>
          </p:cNvPr>
          <p:cNvSpPr txBox="1"/>
          <p:nvPr/>
        </p:nvSpPr>
        <p:spPr>
          <a:xfrm>
            <a:off x="8114664" y="3745952"/>
            <a:ext cx="748923" cy="369332"/>
          </a:xfrm>
          <a:prstGeom prst="rect">
            <a:avLst/>
          </a:prstGeom>
          <a:noFill/>
        </p:spPr>
        <p:txBody>
          <a:bodyPr wrap="none" rtlCol="0">
            <a:spAutoFit/>
          </a:bodyPr>
          <a:lstStyle/>
          <a:p>
            <a:r>
              <a:rPr lang="es-ES_tradnl" dirty="0"/>
              <a:t>Árbol</a:t>
            </a:r>
          </a:p>
        </p:txBody>
      </p:sp>
      <p:sp>
        <p:nvSpPr>
          <p:cNvPr id="64" name="Oval 63">
            <a:extLst>
              <a:ext uri="{FF2B5EF4-FFF2-40B4-BE49-F238E27FC236}">
                <a16:creationId xmlns:a16="http://schemas.microsoft.com/office/drawing/2014/main" id="{7462666F-A15F-C36F-05A6-1F1C28AE0530}"/>
              </a:ext>
            </a:extLst>
          </p:cNvPr>
          <p:cNvSpPr/>
          <p:nvPr/>
        </p:nvSpPr>
        <p:spPr>
          <a:xfrm>
            <a:off x="9432944" y="4097810"/>
            <a:ext cx="437675" cy="44945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65" name="Oval 64">
            <a:extLst>
              <a:ext uri="{FF2B5EF4-FFF2-40B4-BE49-F238E27FC236}">
                <a16:creationId xmlns:a16="http://schemas.microsoft.com/office/drawing/2014/main" id="{B009C94D-28E1-0481-73F7-370B497DA616}"/>
              </a:ext>
            </a:extLst>
          </p:cNvPr>
          <p:cNvSpPr/>
          <p:nvPr/>
        </p:nvSpPr>
        <p:spPr>
          <a:xfrm>
            <a:off x="9958169" y="4708253"/>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66" name="Oval 65">
            <a:extLst>
              <a:ext uri="{FF2B5EF4-FFF2-40B4-BE49-F238E27FC236}">
                <a16:creationId xmlns:a16="http://schemas.microsoft.com/office/drawing/2014/main" id="{8299C3CA-A93A-BC60-5EB2-0A45B27A07D1}"/>
              </a:ext>
            </a:extLst>
          </p:cNvPr>
          <p:cNvSpPr/>
          <p:nvPr/>
        </p:nvSpPr>
        <p:spPr>
          <a:xfrm>
            <a:off x="8910925" y="4711848"/>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67" name="Oval 66">
            <a:extLst>
              <a:ext uri="{FF2B5EF4-FFF2-40B4-BE49-F238E27FC236}">
                <a16:creationId xmlns:a16="http://schemas.microsoft.com/office/drawing/2014/main" id="{173F4AA3-81AC-464A-7258-7FFF1196C9E3}"/>
              </a:ext>
            </a:extLst>
          </p:cNvPr>
          <p:cNvSpPr/>
          <p:nvPr/>
        </p:nvSpPr>
        <p:spPr>
          <a:xfrm>
            <a:off x="9958168" y="5375807"/>
            <a:ext cx="437675" cy="449450"/>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cxnSp>
        <p:nvCxnSpPr>
          <p:cNvPr id="68" name="Straight Arrow Connector 67">
            <a:extLst>
              <a:ext uri="{FF2B5EF4-FFF2-40B4-BE49-F238E27FC236}">
                <a16:creationId xmlns:a16="http://schemas.microsoft.com/office/drawing/2014/main" id="{5E8B5CED-368B-C7E5-06FB-EEDED93F816C}"/>
              </a:ext>
            </a:extLst>
          </p:cNvPr>
          <p:cNvCxnSpPr>
            <a:cxnSpLocks/>
            <a:endCxn id="65" idx="1"/>
          </p:cNvCxnSpPr>
          <p:nvPr/>
        </p:nvCxnSpPr>
        <p:spPr>
          <a:xfrm>
            <a:off x="9808215" y="4485992"/>
            <a:ext cx="214050" cy="288081"/>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84B0DA3-39D3-672B-27CD-94C60ED98E37}"/>
              </a:ext>
            </a:extLst>
          </p:cNvPr>
          <p:cNvCxnSpPr>
            <a:cxnSpLocks/>
            <a:stCxn id="64" idx="3"/>
            <a:endCxn id="66" idx="7"/>
          </p:cNvCxnSpPr>
          <p:nvPr/>
        </p:nvCxnSpPr>
        <p:spPr>
          <a:xfrm flipH="1">
            <a:off x="9284504" y="4481440"/>
            <a:ext cx="212536" cy="2962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4EF076D-498F-ED26-CC57-63549571BC93}"/>
              </a:ext>
            </a:extLst>
          </p:cNvPr>
          <p:cNvCxnSpPr>
            <a:cxnSpLocks/>
          </p:cNvCxnSpPr>
          <p:nvPr/>
        </p:nvCxnSpPr>
        <p:spPr>
          <a:xfrm>
            <a:off x="10177005" y="5157703"/>
            <a:ext cx="0" cy="221341"/>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3A436A1-D53E-6413-04A7-B03E5C111DD9}"/>
              </a:ext>
            </a:extLst>
          </p:cNvPr>
          <p:cNvSpPr/>
          <p:nvPr/>
        </p:nvSpPr>
        <p:spPr>
          <a:xfrm>
            <a:off x="9277295" y="5391706"/>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sp>
        <p:nvSpPr>
          <p:cNvPr id="72" name="Oval 71">
            <a:extLst>
              <a:ext uri="{FF2B5EF4-FFF2-40B4-BE49-F238E27FC236}">
                <a16:creationId xmlns:a16="http://schemas.microsoft.com/office/drawing/2014/main" id="{8764B38C-A0E2-DBD6-DB75-1DFFD155A22B}"/>
              </a:ext>
            </a:extLst>
          </p:cNvPr>
          <p:cNvSpPr/>
          <p:nvPr/>
        </p:nvSpPr>
        <p:spPr>
          <a:xfrm>
            <a:off x="8509086" y="5391706"/>
            <a:ext cx="437675" cy="449450"/>
          </a:xfrm>
          <a:prstGeom prst="ellipse">
            <a:avLst/>
          </a:prstGeom>
          <a:solidFill>
            <a:schemeClr val="accent5"/>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cxnSp>
        <p:nvCxnSpPr>
          <p:cNvPr id="73" name="Straight Arrow Connector 72">
            <a:extLst>
              <a:ext uri="{FF2B5EF4-FFF2-40B4-BE49-F238E27FC236}">
                <a16:creationId xmlns:a16="http://schemas.microsoft.com/office/drawing/2014/main" id="{E2537E2D-7D55-6A26-6C35-497EFBB8678C}"/>
              </a:ext>
            </a:extLst>
          </p:cNvPr>
          <p:cNvCxnSpPr>
            <a:cxnSpLocks/>
          </p:cNvCxnSpPr>
          <p:nvPr/>
        </p:nvCxnSpPr>
        <p:spPr>
          <a:xfrm>
            <a:off x="9284580" y="5110714"/>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A3B72B-C6BD-E8F1-C741-D4640540A499}"/>
              </a:ext>
            </a:extLst>
          </p:cNvPr>
          <p:cNvCxnSpPr>
            <a:cxnSpLocks/>
          </p:cNvCxnSpPr>
          <p:nvPr/>
        </p:nvCxnSpPr>
        <p:spPr>
          <a:xfrm flipH="1">
            <a:off x="8760869" y="5106162"/>
            <a:ext cx="212536" cy="2962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DE44EEF-A366-DBA7-01B4-5C3D21DC3963}"/>
              </a:ext>
            </a:extLst>
          </p:cNvPr>
          <p:cNvSpPr/>
          <p:nvPr/>
        </p:nvSpPr>
        <p:spPr>
          <a:xfrm>
            <a:off x="8102078" y="6058287"/>
            <a:ext cx="437675" cy="449450"/>
          </a:xfrm>
          <a:prstGeom prst="ellipse">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F</a:t>
            </a:r>
          </a:p>
        </p:txBody>
      </p:sp>
      <p:sp>
        <p:nvSpPr>
          <p:cNvPr id="76" name="Oval 75">
            <a:extLst>
              <a:ext uri="{FF2B5EF4-FFF2-40B4-BE49-F238E27FC236}">
                <a16:creationId xmlns:a16="http://schemas.microsoft.com/office/drawing/2014/main" id="{B5DE01D7-CC2B-D117-97A3-FCEF223FF03B}"/>
              </a:ext>
            </a:extLst>
          </p:cNvPr>
          <p:cNvSpPr/>
          <p:nvPr/>
        </p:nvSpPr>
        <p:spPr>
          <a:xfrm>
            <a:off x="8885684" y="6071564"/>
            <a:ext cx="437675" cy="449450"/>
          </a:xfrm>
          <a:prstGeom prst="ellipse">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77" name="Straight Arrow Connector 76">
            <a:extLst>
              <a:ext uri="{FF2B5EF4-FFF2-40B4-BE49-F238E27FC236}">
                <a16:creationId xmlns:a16="http://schemas.microsoft.com/office/drawing/2014/main" id="{551E69B9-59C8-F760-F794-3DADC6AFC2AC}"/>
              </a:ext>
            </a:extLst>
          </p:cNvPr>
          <p:cNvCxnSpPr>
            <a:cxnSpLocks/>
          </p:cNvCxnSpPr>
          <p:nvPr/>
        </p:nvCxnSpPr>
        <p:spPr>
          <a:xfrm>
            <a:off x="8890472" y="5792342"/>
            <a:ext cx="214050" cy="2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408A0AC-1638-99EF-6FD6-4DB3240A1044}"/>
              </a:ext>
            </a:extLst>
          </p:cNvPr>
          <p:cNvCxnSpPr>
            <a:cxnSpLocks/>
          </p:cNvCxnSpPr>
          <p:nvPr/>
        </p:nvCxnSpPr>
        <p:spPr>
          <a:xfrm flipH="1">
            <a:off x="8366761" y="5787790"/>
            <a:ext cx="212536" cy="2962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724782"/>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13123</TotalTime>
  <Words>11548</Words>
  <Application>Microsoft Macintosh PowerPoint</Application>
  <PresentationFormat>Widescreen</PresentationFormat>
  <Paragraphs>1671</Paragraphs>
  <Slides>97</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Aptos Mono</vt:lpstr>
      <vt:lpstr>Arial</vt:lpstr>
      <vt:lpstr>Calibri</vt:lpstr>
      <vt:lpstr>Calisto MT</vt:lpstr>
      <vt:lpstr>Times</vt:lpstr>
      <vt:lpstr>Univers Condensed</vt:lpstr>
      <vt:lpstr>ChronicleVTI</vt:lpstr>
      <vt:lpstr>Agentes Resolución de problemas </vt:lpstr>
      <vt:lpstr>Agente Racional</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Programa de los agentes</vt:lpstr>
      <vt:lpstr>Programa de los Agentes</vt:lpstr>
      <vt:lpstr>Programa de los Agentes</vt:lpstr>
      <vt:lpstr>Programa de los Agentes</vt:lpstr>
      <vt:lpstr>PowerPoint Presentation</vt:lpstr>
      <vt:lpstr>PowerPoint Presentation</vt:lpstr>
      <vt:lpstr>PowerPoint Presentation</vt:lpstr>
      <vt:lpstr>Resolución de problemas mediante búsqueda </vt:lpstr>
      <vt:lpstr>Resolución de problemas Mediante Búsqueda</vt:lpstr>
      <vt:lpstr>Resolución de problemas Mediante Búsqueda</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175</cp:revision>
  <dcterms:created xsi:type="dcterms:W3CDTF">2024-01-28T21:07:34Z</dcterms:created>
  <dcterms:modified xsi:type="dcterms:W3CDTF">2025-03-15T12:29:34Z</dcterms:modified>
</cp:coreProperties>
</file>